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676" r:id="rId5"/>
    <p:sldMasterId id="2147483708" r:id="rId6"/>
    <p:sldMasterId id="2147483734" r:id="rId7"/>
    <p:sldMasterId id="2147483766" r:id="rId8"/>
    <p:sldMasterId id="2147483775" r:id="rId9"/>
  </p:sldMasterIdLst>
  <p:notesMasterIdLst>
    <p:notesMasterId r:id="rId135"/>
  </p:notesMasterIdLst>
  <p:handoutMasterIdLst>
    <p:handoutMasterId r:id="rId136"/>
  </p:handoutMasterIdLst>
  <p:sldIdLst>
    <p:sldId id="698" r:id="rId10"/>
    <p:sldId id="415" r:id="rId11"/>
    <p:sldId id="702" r:id="rId12"/>
    <p:sldId id="679" r:id="rId13"/>
    <p:sldId id="682" r:id="rId14"/>
    <p:sldId id="734" r:id="rId15"/>
    <p:sldId id="683" r:id="rId16"/>
    <p:sldId id="461" r:id="rId17"/>
    <p:sldId id="661" r:id="rId18"/>
    <p:sldId id="686" r:id="rId19"/>
    <p:sldId id="609" r:id="rId20"/>
    <p:sldId id="688" r:id="rId21"/>
    <p:sldId id="689" r:id="rId22"/>
    <p:sldId id="690" r:id="rId23"/>
    <p:sldId id="691" r:id="rId24"/>
    <p:sldId id="692" r:id="rId25"/>
    <p:sldId id="693" r:id="rId26"/>
    <p:sldId id="694" r:id="rId27"/>
    <p:sldId id="695" r:id="rId28"/>
    <p:sldId id="480" r:id="rId29"/>
    <p:sldId id="466" r:id="rId30"/>
    <p:sldId id="477" r:id="rId31"/>
    <p:sldId id="475" r:id="rId32"/>
    <p:sldId id="476" r:id="rId33"/>
    <p:sldId id="619" r:id="rId34"/>
    <p:sldId id="578" r:id="rId35"/>
    <p:sldId id="478" r:id="rId36"/>
    <p:sldId id="593" r:id="rId37"/>
    <p:sldId id="699" r:id="rId38"/>
    <p:sldId id="700" r:id="rId39"/>
    <p:sldId id="662" r:id="rId40"/>
    <p:sldId id="663" r:id="rId41"/>
    <p:sldId id="664" r:id="rId42"/>
    <p:sldId id="665" r:id="rId43"/>
    <p:sldId id="696" r:id="rId44"/>
    <p:sldId id="505" r:id="rId45"/>
    <p:sldId id="582" r:id="rId46"/>
    <p:sldId id="570" r:id="rId47"/>
    <p:sldId id="708" r:id="rId48"/>
    <p:sldId id="500" r:id="rId49"/>
    <p:sldId id="502" r:id="rId50"/>
    <p:sldId id="504" r:id="rId51"/>
    <p:sldId id="579" r:id="rId52"/>
    <p:sldId id="574" r:id="rId53"/>
    <p:sldId id="583" r:id="rId54"/>
    <p:sldId id="469" r:id="rId55"/>
    <p:sldId id="580" r:id="rId56"/>
    <p:sldId id="577" r:id="rId57"/>
    <p:sldId id="586" r:id="rId58"/>
    <p:sldId id="587" r:id="rId59"/>
    <p:sldId id="585" r:id="rId60"/>
    <p:sldId id="484" r:id="rId61"/>
    <p:sldId id="667" r:id="rId62"/>
    <p:sldId id="588" r:id="rId63"/>
    <p:sldId id="681" r:id="rId64"/>
    <p:sldId id="735" r:id="rId65"/>
    <p:sldId id="727" r:id="rId66"/>
    <p:sldId id="709" r:id="rId67"/>
    <p:sldId id="710" r:id="rId68"/>
    <p:sldId id="711" r:id="rId69"/>
    <p:sldId id="712" r:id="rId70"/>
    <p:sldId id="713" r:id="rId71"/>
    <p:sldId id="714" r:id="rId72"/>
    <p:sldId id="715" r:id="rId73"/>
    <p:sldId id="716" r:id="rId74"/>
    <p:sldId id="717" r:id="rId75"/>
    <p:sldId id="718" r:id="rId76"/>
    <p:sldId id="719" r:id="rId77"/>
    <p:sldId id="720" r:id="rId78"/>
    <p:sldId id="721" r:id="rId79"/>
    <p:sldId id="732" r:id="rId80"/>
    <p:sldId id="736" r:id="rId81"/>
    <p:sldId id="737" r:id="rId82"/>
    <p:sldId id="470" r:id="rId83"/>
    <p:sldId id="471" r:id="rId84"/>
    <p:sldId id="589" r:id="rId85"/>
    <p:sldId id="473" r:id="rId86"/>
    <p:sldId id="558" r:id="rId87"/>
    <p:sldId id="490" r:id="rId88"/>
    <p:sldId id="491" r:id="rId89"/>
    <p:sldId id="590" r:id="rId90"/>
    <p:sldId id="508" r:id="rId91"/>
    <p:sldId id="509" r:id="rId92"/>
    <p:sldId id="510" r:id="rId93"/>
    <p:sldId id="511" r:id="rId94"/>
    <p:sldId id="552" r:id="rId95"/>
    <p:sldId id="516" r:id="rId96"/>
    <p:sldId id="524" r:id="rId97"/>
    <p:sldId id="517" r:id="rId98"/>
    <p:sldId id="519" r:id="rId99"/>
    <p:sldId id="520" r:id="rId100"/>
    <p:sldId id="523" r:id="rId101"/>
    <p:sldId id="672" r:id="rId102"/>
    <p:sldId id="564" r:id="rId103"/>
    <p:sldId id="565" r:id="rId104"/>
    <p:sldId id="566" r:id="rId105"/>
    <p:sldId id="567" r:id="rId106"/>
    <p:sldId id="642" r:id="rId107"/>
    <p:sldId id="636" r:id="rId108"/>
    <p:sldId id="738" r:id="rId109"/>
    <p:sldId id="645" r:id="rId110"/>
    <p:sldId id="568" r:id="rId111"/>
    <p:sldId id="522" r:id="rId112"/>
    <p:sldId id="669" r:id="rId113"/>
    <p:sldId id="674" r:id="rId114"/>
    <p:sldId id="540" r:id="rId115"/>
    <p:sldId id="676" r:id="rId116"/>
    <p:sldId id="546" r:id="rId117"/>
    <p:sldId id="555" r:id="rId118"/>
    <p:sldId id="542" r:id="rId119"/>
    <p:sldId id="543" r:id="rId120"/>
    <p:sldId id="544" r:id="rId121"/>
    <p:sldId id="545" r:id="rId122"/>
    <p:sldId id="547" r:id="rId123"/>
    <p:sldId id="644" r:id="rId124"/>
    <p:sldId id="643" r:id="rId125"/>
    <p:sldId id="548" r:id="rId126"/>
    <p:sldId id="677" r:id="rId127"/>
    <p:sldId id="697" r:id="rId128"/>
    <p:sldId id="647" r:id="rId129"/>
    <p:sldId id="707" r:id="rId130"/>
    <p:sldId id="703" r:id="rId131"/>
    <p:sldId id="704" r:id="rId132"/>
    <p:sldId id="705" r:id="rId133"/>
    <p:sldId id="740" r:id="rId1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698"/>
            <p14:sldId id="415"/>
            <p14:sldId id="702"/>
            <p14:sldId id="679"/>
            <p14:sldId id="682"/>
            <p14:sldId id="734"/>
            <p14:sldId id="683"/>
            <p14:sldId id="461"/>
            <p14:sldId id="661"/>
            <p14:sldId id="686"/>
            <p14:sldId id="609"/>
            <p14:sldId id="688"/>
            <p14:sldId id="689"/>
            <p14:sldId id="690"/>
            <p14:sldId id="691"/>
            <p14:sldId id="692"/>
            <p14:sldId id="693"/>
            <p14:sldId id="694"/>
            <p14:sldId id="695"/>
            <p14:sldId id="480"/>
            <p14:sldId id="466"/>
            <p14:sldId id="477"/>
            <p14:sldId id="475"/>
            <p14:sldId id="476"/>
            <p14:sldId id="619"/>
            <p14:sldId id="578"/>
            <p14:sldId id="478"/>
            <p14:sldId id="593"/>
            <p14:sldId id="699"/>
            <p14:sldId id="700"/>
            <p14:sldId id="662"/>
            <p14:sldId id="663"/>
            <p14:sldId id="664"/>
            <p14:sldId id="665"/>
            <p14:sldId id="696"/>
            <p14:sldId id="505"/>
            <p14:sldId id="582"/>
            <p14:sldId id="570"/>
            <p14:sldId id="708"/>
            <p14:sldId id="500"/>
            <p14:sldId id="502"/>
            <p14:sldId id="504"/>
            <p14:sldId id="579"/>
            <p14:sldId id="574"/>
            <p14:sldId id="583"/>
            <p14:sldId id="469"/>
            <p14:sldId id="580"/>
            <p14:sldId id="577"/>
            <p14:sldId id="586"/>
            <p14:sldId id="587"/>
            <p14:sldId id="585"/>
            <p14:sldId id="484"/>
            <p14:sldId id="667"/>
            <p14:sldId id="588"/>
            <p14:sldId id="681"/>
            <p14:sldId id="735"/>
            <p14:sldId id="727"/>
            <p14:sldId id="709"/>
            <p14:sldId id="710"/>
            <p14:sldId id="711"/>
            <p14:sldId id="712"/>
            <p14:sldId id="713"/>
            <p14:sldId id="714"/>
            <p14:sldId id="715"/>
            <p14:sldId id="716"/>
            <p14:sldId id="717"/>
            <p14:sldId id="718"/>
            <p14:sldId id="719"/>
            <p14:sldId id="720"/>
            <p14:sldId id="721"/>
            <p14:sldId id="732"/>
            <p14:sldId id="736"/>
            <p14:sldId id="737"/>
            <p14:sldId id="470"/>
            <p14:sldId id="471"/>
            <p14:sldId id="589"/>
            <p14:sldId id="473"/>
            <p14:sldId id="558"/>
            <p14:sldId id="490"/>
            <p14:sldId id="491"/>
            <p14:sldId id="590"/>
            <p14:sldId id="508"/>
            <p14:sldId id="509"/>
            <p14:sldId id="510"/>
            <p14:sldId id="511"/>
            <p14:sldId id="552"/>
            <p14:sldId id="516"/>
            <p14:sldId id="524"/>
            <p14:sldId id="517"/>
            <p14:sldId id="519"/>
            <p14:sldId id="520"/>
            <p14:sldId id="523"/>
            <p14:sldId id="672"/>
            <p14:sldId id="564"/>
            <p14:sldId id="565"/>
            <p14:sldId id="566"/>
            <p14:sldId id="567"/>
            <p14:sldId id="642"/>
            <p14:sldId id="636"/>
            <p14:sldId id="738"/>
            <p14:sldId id="645"/>
            <p14:sldId id="568"/>
            <p14:sldId id="522"/>
            <p14:sldId id="669"/>
            <p14:sldId id="674"/>
            <p14:sldId id="540"/>
            <p14:sldId id="676"/>
            <p14:sldId id="546"/>
            <p14:sldId id="555"/>
            <p14:sldId id="542"/>
            <p14:sldId id="543"/>
            <p14:sldId id="544"/>
            <p14:sldId id="545"/>
            <p14:sldId id="547"/>
            <p14:sldId id="644"/>
            <p14:sldId id="643"/>
            <p14:sldId id="548"/>
            <p14:sldId id="677"/>
            <p14:sldId id="697"/>
            <p14:sldId id="647"/>
            <p14:sldId id="707"/>
            <p14:sldId id="703"/>
            <p14:sldId id="704"/>
            <p14:sldId id="705"/>
            <p14:sldId id="7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6" autoAdjust="0"/>
    <p:restoredTop sz="68010" autoAdjust="0"/>
  </p:normalViewPr>
  <p:slideViewPr>
    <p:cSldViewPr snapToGrid="0">
      <p:cViewPr varScale="1">
        <p:scale>
          <a:sx n="74" d="100"/>
          <a:sy n="74" d="100"/>
        </p:scale>
        <p:origin x="1890" y="54"/>
      </p:cViewPr>
      <p:guideLst/>
    </p:cSldViewPr>
  </p:slideViewPr>
  <p:notesTextViewPr>
    <p:cViewPr>
      <p:scale>
        <a:sx n="3" d="2"/>
        <a:sy n="3" d="2"/>
      </p:scale>
      <p:origin x="0" y="0"/>
    </p:cViewPr>
  </p:notesTextViewPr>
  <p:sorterViewPr>
    <p:cViewPr>
      <p:scale>
        <a:sx n="33" d="100"/>
        <a:sy n="33" d="100"/>
      </p:scale>
      <p:origin x="0" y="-2226"/>
    </p:cViewPr>
  </p:sorterViewPr>
  <p:notesViewPr>
    <p:cSldViewPr snapToGrid="0">
      <p:cViewPr varScale="1">
        <p:scale>
          <a:sx n="46" d="100"/>
          <a:sy n="46" d="100"/>
        </p:scale>
        <p:origin x="2670" y="1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A9A9F5-8FD8-47E3-876E-8CCEEC406FC1}" type="doc">
      <dgm:prSet loTypeId="urn:microsoft.com/office/officeart/2005/8/layout/architecture" loCatId="list" qsTypeId="urn:microsoft.com/office/officeart/2005/8/quickstyle/simple1" qsCatId="simple" csTypeId="urn:microsoft.com/office/officeart/2005/8/colors/accent1_2" csCatId="accent1" phldr="1"/>
      <dgm:spPr/>
    </dgm:pt>
    <dgm:pt modelId="{9305CCE7-1B35-4632-A97C-E2F63171ACCE}">
      <dgm:prSet phldrT="[Text]"/>
      <dgm:spPr/>
      <dgm:t>
        <a:bodyPr/>
        <a:lstStyle/>
        <a:p>
          <a:r>
            <a:rPr lang="en-US" dirty="0"/>
            <a:t>Shape Your Data into a Data Model with M</a:t>
          </a:r>
        </a:p>
      </dgm:t>
    </dgm:pt>
    <dgm:pt modelId="{B8C7FA26-5927-401E-A36C-C664D9EC8E10}" type="parTrans" cxnId="{2FF0CB07-AA57-4DA2-9D68-B49F3AC6EDB0}">
      <dgm:prSet/>
      <dgm:spPr/>
      <dgm:t>
        <a:bodyPr/>
        <a:lstStyle/>
        <a:p>
          <a:endParaRPr lang="en-US"/>
        </a:p>
      </dgm:t>
    </dgm:pt>
    <dgm:pt modelId="{8227DDC9-5F13-4742-84A5-6609BAAC5D0C}" type="sibTrans" cxnId="{2FF0CB07-AA57-4DA2-9D68-B49F3AC6EDB0}">
      <dgm:prSet/>
      <dgm:spPr/>
      <dgm:t>
        <a:bodyPr/>
        <a:lstStyle/>
        <a:p>
          <a:endParaRPr lang="en-US"/>
        </a:p>
      </dgm:t>
    </dgm:pt>
    <dgm:pt modelId="{1D4B3880-BB69-423E-B4FF-B7BB8A4CB7AB}">
      <dgm:prSet phldrT="[Text]"/>
      <dgm:spPr/>
      <dgm:t>
        <a:bodyPr/>
        <a:lstStyle/>
        <a:p>
          <a:r>
            <a:rPr lang="en-US" dirty="0"/>
            <a:t>Enhance your Data Model</a:t>
          </a:r>
        </a:p>
      </dgm:t>
    </dgm:pt>
    <dgm:pt modelId="{FC1B5B72-D3E1-4352-AFE4-2FC495298C04}" type="parTrans" cxnId="{D572B8B8-F555-44CC-8170-C173AFFB280B}">
      <dgm:prSet/>
      <dgm:spPr/>
      <dgm:t>
        <a:bodyPr/>
        <a:lstStyle/>
        <a:p>
          <a:endParaRPr lang="en-US"/>
        </a:p>
      </dgm:t>
    </dgm:pt>
    <dgm:pt modelId="{70030887-6720-4C66-BE8A-1CF9CF30E92F}" type="sibTrans" cxnId="{D572B8B8-F555-44CC-8170-C173AFFB280B}">
      <dgm:prSet/>
      <dgm:spPr/>
      <dgm:t>
        <a:bodyPr/>
        <a:lstStyle/>
        <a:p>
          <a:endParaRPr lang="en-US"/>
        </a:p>
      </dgm:t>
    </dgm:pt>
    <dgm:pt modelId="{161DA7E0-AB9E-46FB-A1BA-A994ED2AADC0}">
      <dgm:prSet phldrT="[Text]"/>
      <dgm:spPr/>
      <dgm:t>
        <a:bodyPr/>
        <a:lstStyle/>
        <a:p>
          <a:r>
            <a:rPr lang="en-US" dirty="0"/>
            <a:t>Data Visualization and Story Telling</a:t>
          </a:r>
        </a:p>
      </dgm:t>
    </dgm:pt>
    <dgm:pt modelId="{E9183795-40A1-4121-8114-08A055EEEB7F}" type="parTrans" cxnId="{F80085C0-0A79-4A2A-A921-DEFA484628EC}">
      <dgm:prSet/>
      <dgm:spPr/>
      <dgm:t>
        <a:bodyPr/>
        <a:lstStyle/>
        <a:p>
          <a:endParaRPr lang="en-US"/>
        </a:p>
      </dgm:t>
    </dgm:pt>
    <dgm:pt modelId="{05B5B312-280A-4ECC-8F12-E371B60DE544}" type="sibTrans" cxnId="{F80085C0-0A79-4A2A-A921-DEFA484628EC}">
      <dgm:prSet/>
      <dgm:spPr/>
      <dgm:t>
        <a:bodyPr/>
        <a:lstStyle/>
        <a:p>
          <a:endParaRPr lang="en-US"/>
        </a:p>
      </dgm:t>
    </dgm:pt>
    <dgm:pt modelId="{65A21FD9-E7FD-4C9D-ABB7-FCB96B41DD7C}">
      <dgm:prSet phldrT="[Text]"/>
      <dgm:spPr>
        <a:solidFill>
          <a:srgbClr val="EE833A"/>
        </a:solidFill>
      </dgm:spPr>
      <dgm:t>
        <a:bodyPr/>
        <a:lstStyle/>
        <a:p>
          <a:r>
            <a:rPr lang="en-US" dirty="0"/>
            <a:t>Excel Analytics Enhanced by Power BI</a:t>
          </a:r>
        </a:p>
      </dgm:t>
    </dgm:pt>
    <dgm:pt modelId="{A1BF774A-CC9B-41FC-B202-693FC4345630}" type="parTrans" cxnId="{CDEAA866-2D34-4D59-AEE9-F67F908F9750}">
      <dgm:prSet/>
      <dgm:spPr/>
      <dgm:t>
        <a:bodyPr/>
        <a:lstStyle/>
        <a:p>
          <a:endParaRPr lang="en-US"/>
        </a:p>
      </dgm:t>
    </dgm:pt>
    <dgm:pt modelId="{79EFE45F-7864-4C65-810F-4FF91D14133F}" type="sibTrans" cxnId="{CDEAA866-2D34-4D59-AEE9-F67F908F9750}">
      <dgm:prSet/>
      <dgm:spPr/>
      <dgm:t>
        <a:bodyPr/>
        <a:lstStyle/>
        <a:p>
          <a:endParaRPr lang="en-US"/>
        </a:p>
      </dgm:t>
    </dgm:pt>
    <dgm:pt modelId="{BFAB7AD3-CE40-43E0-B0E7-E98A4708209A}">
      <dgm:prSet phldrT="[Text]"/>
      <dgm:spPr>
        <a:solidFill>
          <a:schemeClr val="accent6">
            <a:lumMod val="60000"/>
            <a:lumOff val="40000"/>
          </a:schemeClr>
        </a:solidFill>
      </dgm:spPr>
      <dgm:t>
        <a:bodyPr/>
        <a:lstStyle/>
        <a:p>
          <a:r>
            <a:rPr lang="en-US" dirty="0"/>
            <a:t>Dashboard In a Day</a:t>
          </a:r>
        </a:p>
      </dgm:t>
    </dgm:pt>
    <dgm:pt modelId="{6BCC73F1-9E5D-4F8D-B9B7-D0782B5BC102}" type="parTrans" cxnId="{6D4F6B2B-4585-4247-9AB2-6282AFD8AB9C}">
      <dgm:prSet/>
      <dgm:spPr/>
      <dgm:t>
        <a:bodyPr/>
        <a:lstStyle/>
        <a:p>
          <a:endParaRPr lang="en-US"/>
        </a:p>
      </dgm:t>
    </dgm:pt>
    <dgm:pt modelId="{017B0326-86E1-40AF-ACD5-C475A9DE30E7}" type="sibTrans" cxnId="{6D4F6B2B-4585-4247-9AB2-6282AFD8AB9C}">
      <dgm:prSet/>
      <dgm:spPr/>
      <dgm:t>
        <a:bodyPr/>
        <a:lstStyle/>
        <a:p>
          <a:endParaRPr lang="en-US"/>
        </a:p>
      </dgm:t>
    </dgm:pt>
    <dgm:pt modelId="{A4E31535-BB9F-449B-8519-343F4FD9E87C}" type="pres">
      <dgm:prSet presAssocID="{7EA9A9F5-8FD8-47E3-876E-8CCEEC406FC1}" presName="Name0" presStyleCnt="0">
        <dgm:presLayoutVars>
          <dgm:chPref val="1"/>
          <dgm:dir/>
          <dgm:animOne val="branch"/>
          <dgm:animLvl val="lvl"/>
          <dgm:resizeHandles/>
        </dgm:presLayoutVars>
      </dgm:prSet>
      <dgm:spPr/>
    </dgm:pt>
    <dgm:pt modelId="{5534FE90-8412-4760-B329-80633B3D2D54}" type="pres">
      <dgm:prSet presAssocID="{BFAB7AD3-CE40-43E0-B0E7-E98A4708209A}" presName="vertOne" presStyleCnt="0"/>
      <dgm:spPr/>
    </dgm:pt>
    <dgm:pt modelId="{AF382779-F237-469E-945F-D1A9C4C15D9E}" type="pres">
      <dgm:prSet presAssocID="{BFAB7AD3-CE40-43E0-B0E7-E98A4708209A}" presName="txOne" presStyleLbl="node0" presStyleIdx="0" presStyleCnt="2" custScaleY="59595">
        <dgm:presLayoutVars>
          <dgm:chPref val="3"/>
        </dgm:presLayoutVars>
      </dgm:prSet>
      <dgm:spPr/>
    </dgm:pt>
    <dgm:pt modelId="{6BFA680A-94A6-4B9C-A02E-D8DCC623CF7B}" type="pres">
      <dgm:prSet presAssocID="{BFAB7AD3-CE40-43E0-B0E7-E98A4708209A}" presName="parTransOne" presStyleCnt="0"/>
      <dgm:spPr/>
    </dgm:pt>
    <dgm:pt modelId="{5A97513C-6844-485D-B46E-04E82411BD64}" type="pres">
      <dgm:prSet presAssocID="{BFAB7AD3-CE40-43E0-B0E7-E98A4708209A}" presName="horzOne" presStyleCnt="0"/>
      <dgm:spPr/>
    </dgm:pt>
    <dgm:pt modelId="{8B0B7DC4-47A8-4456-B8C8-EEB19FB44D6B}" type="pres">
      <dgm:prSet presAssocID="{9305CCE7-1B35-4632-A97C-E2F63171ACCE}" presName="vertTwo" presStyleCnt="0"/>
      <dgm:spPr/>
    </dgm:pt>
    <dgm:pt modelId="{B0309942-A57C-4A4D-88AF-05B4C2698B70}" type="pres">
      <dgm:prSet presAssocID="{9305CCE7-1B35-4632-A97C-E2F63171ACCE}" presName="txTwo" presStyleLbl="node2" presStyleIdx="0" presStyleCnt="3" custLinFactNeighborX="2480" custLinFactNeighborY="373">
        <dgm:presLayoutVars>
          <dgm:chPref val="3"/>
        </dgm:presLayoutVars>
      </dgm:prSet>
      <dgm:spPr/>
    </dgm:pt>
    <dgm:pt modelId="{E8A08257-220F-432A-92D5-825916986F7E}" type="pres">
      <dgm:prSet presAssocID="{9305CCE7-1B35-4632-A97C-E2F63171ACCE}" presName="horzTwo" presStyleCnt="0"/>
      <dgm:spPr/>
    </dgm:pt>
    <dgm:pt modelId="{767D91F6-198C-4101-BFC3-3FB7D090DE8E}" type="pres">
      <dgm:prSet presAssocID="{8227DDC9-5F13-4742-84A5-6609BAAC5D0C}" presName="sibSpaceTwo" presStyleCnt="0"/>
      <dgm:spPr/>
    </dgm:pt>
    <dgm:pt modelId="{19BBEFEA-C01A-4F2F-91F8-48E74FFFC0DC}" type="pres">
      <dgm:prSet presAssocID="{1D4B3880-BB69-423E-B4FF-B7BB8A4CB7AB}" presName="vertTwo" presStyleCnt="0"/>
      <dgm:spPr/>
    </dgm:pt>
    <dgm:pt modelId="{34869A1D-7101-4D73-8AF0-A56F296B6C25}" type="pres">
      <dgm:prSet presAssocID="{1D4B3880-BB69-423E-B4FF-B7BB8A4CB7AB}" presName="txTwo" presStyleLbl="node2" presStyleIdx="1" presStyleCnt="3">
        <dgm:presLayoutVars>
          <dgm:chPref val="3"/>
        </dgm:presLayoutVars>
      </dgm:prSet>
      <dgm:spPr/>
    </dgm:pt>
    <dgm:pt modelId="{B2D820BB-DE62-4CD5-86D1-C85D1C8BBF4C}" type="pres">
      <dgm:prSet presAssocID="{1D4B3880-BB69-423E-B4FF-B7BB8A4CB7AB}" presName="horzTwo" presStyleCnt="0"/>
      <dgm:spPr/>
    </dgm:pt>
    <dgm:pt modelId="{FE4377EE-D4B2-4381-87C7-E26B9E99A0ED}" type="pres">
      <dgm:prSet presAssocID="{70030887-6720-4C66-BE8A-1CF9CF30E92F}" presName="sibSpaceTwo" presStyleCnt="0"/>
      <dgm:spPr/>
    </dgm:pt>
    <dgm:pt modelId="{9974E8A4-23CE-419C-8A41-CECA1CC29FA7}" type="pres">
      <dgm:prSet presAssocID="{161DA7E0-AB9E-46FB-A1BA-A994ED2AADC0}" presName="vertTwo" presStyleCnt="0"/>
      <dgm:spPr/>
    </dgm:pt>
    <dgm:pt modelId="{796D2449-3FF5-40F8-BE46-25D97254F7AD}" type="pres">
      <dgm:prSet presAssocID="{161DA7E0-AB9E-46FB-A1BA-A994ED2AADC0}" presName="txTwo" presStyleLbl="node2" presStyleIdx="2" presStyleCnt="3">
        <dgm:presLayoutVars>
          <dgm:chPref val="3"/>
        </dgm:presLayoutVars>
      </dgm:prSet>
      <dgm:spPr/>
    </dgm:pt>
    <dgm:pt modelId="{4E2E07BF-213F-4C6C-82FC-AA01530E7C99}" type="pres">
      <dgm:prSet presAssocID="{161DA7E0-AB9E-46FB-A1BA-A994ED2AADC0}" presName="horzTwo" presStyleCnt="0"/>
      <dgm:spPr/>
    </dgm:pt>
    <dgm:pt modelId="{BF8312F0-F28C-45D8-8770-223418EFF813}" type="pres">
      <dgm:prSet presAssocID="{017B0326-86E1-40AF-ACD5-C475A9DE30E7}" presName="sibSpaceOne" presStyleCnt="0"/>
      <dgm:spPr/>
    </dgm:pt>
    <dgm:pt modelId="{72263C9B-F0B2-4B05-83E1-B79A43140065}" type="pres">
      <dgm:prSet presAssocID="{65A21FD9-E7FD-4C9D-ABB7-FCB96B41DD7C}" presName="vertOne" presStyleCnt="0"/>
      <dgm:spPr/>
    </dgm:pt>
    <dgm:pt modelId="{7AC4E1AC-FB46-4AA0-A90F-C2AB0F3A4467}" type="pres">
      <dgm:prSet presAssocID="{65A21FD9-E7FD-4C9D-ABB7-FCB96B41DD7C}" presName="txOne" presStyleLbl="node0" presStyleIdx="1" presStyleCnt="2" custScaleY="170383">
        <dgm:presLayoutVars>
          <dgm:chPref val="3"/>
        </dgm:presLayoutVars>
      </dgm:prSet>
      <dgm:spPr/>
    </dgm:pt>
    <dgm:pt modelId="{411948FB-BB5D-4CEC-B5BA-084ACE0D19B0}" type="pres">
      <dgm:prSet presAssocID="{65A21FD9-E7FD-4C9D-ABB7-FCB96B41DD7C}" presName="horzOne" presStyleCnt="0"/>
      <dgm:spPr/>
    </dgm:pt>
  </dgm:ptLst>
  <dgm:cxnLst>
    <dgm:cxn modelId="{2FF0CB07-AA57-4DA2-9D68-B49F3AC6EDB0}" srcId="{BFAB7AD3-CE40-43E0-B0E7-E98A4708209A}" destId="{9305CCE7-1B35-4632-A97C-E2F63171ACCE}" srcOrd="0" destOrd="0" parTransId="{B8C7FA26-5927-401E-A36C-C664D9EC8E10}" sibTransId="{8227DDC9-5F13-4742-84A5-6609BAAC5D0C}"/>
    <dgm:cxn modelId="{88FA6112-9548-4E63-B091-A9596452BBD6}" type="presOf" srcId="{7EA9A9F5-8FD8-47E3-876E-8CCEEC406FC1}" destId="{A4E31535-BB9F-449B-8519-343F4FD9E87C}" srcOrd="0" destOrd="0" presId="urn:microsoft.com/office/officeart/2005/8/layout/architecture"/>
    <dgm:cxn modelId="{1020DD24-1EA1-4C07-B64B-35246B34FF7D}" type="presOf" srcId="{BFAB7AD3-CE40-43E0-B0E7-E98A4708209A}" destId="{AF382779-F237-469E-945F-D1A9C4C15D9E}" srcOrd="0" destOrd="0" presId="urn:microsoft.com/office/officeart/2005/8/layout/architecture"/>
    <dgm:cxn modelId="{6D4F6B2B-4585-4247-9AB2-6282AFD8AB9C}" srcId="{7EA9A9F5-8FD8-47E3-876E-8CCEEC406FC1}" destId="{BFAB7AD3-CE40-43E0-B0E7-E98A4708209A}" srcOrd="0" destOrd="0" parTransId="{6BCC73F1-9E5D-4F8D-B9B7-D0782B5BC102}" sibTransId="{017B0326-86E1-40AF-ACD5-C475A9DE30E7}"/>
    <dgm:cxn modelId="{963D2660-F54A-4019-BB65-964EF80FD786}" type="presOf" srcId="{1D4B3880-BB69-423E-B4FF-B7BB8A4CB7AB}" destId="{34869A1D-7101-4D73-8AF0-A56F296B6C25}" srcOrd="0" destOrd="0" presId="urn:microsoft.com/office/officeart/2005/8/layout/architecture"/>
    <dgm:cxn modelId="{CDEAA866-2D34-4D59-AEE9-F67F908F9750}" srcId="{7EA9A9F5-8FD8-47E3-876E-8CCEEC406FC1}" destId="{65A21FD9-E7FD-4C9D-ABB7-FCB96B41DD7C}" srcOrd="1" destOrd="0" parTransId="{A1BF774A-CC9B-41FC-B202-693FC4345630}" sibTransId="{79EFE45F-7864-4C65-810F-4FF91D14133F}"/>
    <dgm:cxn modelId="{1620D874-2623-4C91-B581-E555D2598DEA}" type="presOf" srcId="{161DA7E0-AB9E-46FB-A1BA-A994ED2AADC0}" destId="{796D2449-3FF5-40F8-BE46-25D97254F7AD}" srcOrd="0" destOrd="0" presId="urn:microsoft.com/office/officeart/2005/8/layout/architecture"/>
    <dgm:cxn modelId="{1D57359D-DEC0-4117-8665-387B5FFD9A7A}" type="presOf" srcId="{9305CCE7-1B35-4632-A97C-E2F63171ACCE}" destId="{B0309942-A57C-4A4D-88AF-05B4C2698B70}" srcOrd="0" destOrd="0" presId="urn:microsoft.com/office/officeart/2005/8/layout/architecture"/>
    <dgm:cxn modelId="{D572B8B8-F555-44CC-8170-C173AFFB280B}" srcId="{BFAB7AD3-CE40-43E0-B0E7-E98A4708209A}" destId="{1D4B3880-BB69-423E-B4FF-B7BB8A4CB7AB}" srcOrd="1" destOrd="0" parTransId="{FC1B5B72-D3E1-4352-AFE4-2FC495298C04}" sibTransId="{70030887-6720-4C66-BE8A-1CF9CF30E92F}"/>
    <dgm:cxn modelId="{F80085C0-0A79-4A2A-A921-DEFA484628EC}" srcId="{BFAB7AD3-CE40-43E0-B0E7-E98A4708209A}" destId="{161DA7E0-AB9E-46FB-A1BA-A994ED2AADC0}" srcOrd="2" destOrd="0" parTransId="{E9183795-40A1-4121-8114-08A055EEEB7F}" sibTransId="{05B5B312-280A-4ECC-8F12-E371B60DE544}"/>
    <dgm:cxn modelId="{875DACD2-940F-4BA5-922E-959A87B791FC}" type="presOf" srcId="{65A21FD9-E7FD-4C9D-ABB7-FCB96B41DD7C}" destId="{7AC4E1AC-FB46-4AA0-A90F-C2AB0F3A4467}" srcOrd="0" destOrd="0" presId="urn:microsoft.com/office/officeart/2005/8/layout/architecture"/>
    <dgm:cxn modelId="{9E8DB3E4-14A0-4D75-A6ED-01F48BE58EC5}" type="presParOf" srcId="{A4E31535-BB9F-449B-8519-343F4FD9E87C}" destId="{5534FE90-8412-4760-B329-80633B3D2D54}" srcOrd="0" destOrd="0" presId="urn:microsoft.com/office/officeart/2005/8/layout/architecture"/>
    <dgm:cxn modelId="{1AF7B8F4-C246-43A3-B211-C86FA84D95E8}" type="presParOf" srcId="{5534FE90-8412-4760-B329-80633B3D2D54}" destId="{AF382779-F237-469E-945F-D1A9C4C15D9E}" srcOrd="0" destOrd="0" presId="urn:microsoft.com/office/officeart/2005/8/layout/architecture"/>
    <dgm:cxn modelId="{D50A34FA-51E9-4C5D-B7B2-3F78B81B1334}" type="presParOf" srcId="{5534FE90-8412-4760-B329-80633B3D2D54}" destId="{6BFA680A-94A6-4B9C-A02E-D8DCC623CF7B}" srcOrd="1" destOrd="0" presId="urn:microsoft.com/office/officeart/2005/8/layout/architecture"/>
    <dgm:cxn modelId="{16D7407E-5C5A-4DBE-8550-5F5E54766C53}" type="presParOf" srcId="{5534FE90-8412-4760-B329-80633B3D2D54}" destId="{5A97513C-6844-485D-B46E-04E82411BD64}" srcOrd="2" destOrd="0" presId="urn:microsoft.com/office/officeart/2005/8/layout/architecture"/>
    <dgm:cxn modelId="{5CE29BCF-3992-4220-8976-66A7D65DE8F5}" type="presParOf" srcId="{5A97513C-6844-485D-B46E-04E82411BD64}" destId="{8B0B7DC4-47A8-4456-B8C8-EEB19FB44D6B}" srcOrd="0" destOrd="0" presId="urn:microsoft.com/office/officeart/2005/8/layout/architecture"/>
    <dgm:cxn modelId="{31004D09-CCEB-48EB-B16D-F9E292E1DA57}" type="presParOf" srcId="{8B0B7DC4-47A8-4456-B8C8-EEB19FB44D6B}" destId="{B0309942-A57C-4A4D-88AF-05B4C2698B70}" srcOrd="0" destOrd="0" presId="urn:microsoft.com/office/officeart/2005/8/layout/architecture"/>
    <dgm:cxn modelId="{F95B0540-4F60-422A-8424-5987EC73BE21}" type="presParOf" srcId="{8B0B7DC4-47A8-4456-B8C8-EEB19FB44D6B}" destId="{E8A08257-220F-432A-92D5-825916986F7E}" srcOrd="1" destOrd="0" presId="urn:microsoft.com/office/officeart/2005/8/layout/architecture"/>
    <dgm:cxn modelId="{454F7D5F-ABBE-4B72-9E1B-E39901CF0F06}" type="presParOf" srcId="{5A97513C-6844-485D-B46E-04E82411BD64}" destId="{767D91F6-198C-4101-BFC3-3FB7D090DE8E}" srcOrd="1" destOrd="0" presId="urn:microsoft.com/office/officeart/2005/8/layout/architecture"/>
    <dgm:cxn modelId="{676BBC31-0477-4A46-A904-A4EA49CB9FA9}" type="presParOf" srcId="{5A97513C-6844-485D-B46E-04E82411BD64}" destId="{19BBEFEA-C01A-4F2F-91F8-48E74FFFC0DC}" srcOrd="2" destOrd="0" presId="urn:microsoft.com/office/officeart/2005/8/layout/architecture"/>
    <dgm:cxn modelId="{C4B73350-81C8-4B86-BD29-6DDB85E517DA}" type="presParOf" srcId="{19BBEFEA-C01A-4F2F-91F8-48E74FFFC0DC}" destId="{34869A1D-7101-4D73-8AF0-A56F296B6C25}" srcOrd="0" destOrd="0" presId="urn:microsoft.com/office/officeart/2005/8/layout/architecture"/>
    <dgm:cxn modelId="{0C0E7B04-6800-4592-AB75-07BEF4285460}" type="presParOf" srcId="{19BBEFEA-C01A-4F2F-91F8-48E74FFFC0DC}" destId="{B2D820BB-DE62-4CD5-86D1-C85D1C8BBF4C}" srcOrd="1" destOrd="0" presId="urn:microsoft.com/office/officeart/2005/8/layout/architecture"/>
    <dgm:cxn modelId="{99FBD999-3D41-411E-BA61-EFD4F75268C1}" type="presParOf" srcId="{5A97513C-6844-485D-B46E-04E82411BD64}" destId="{FE4377EE-D4B2-4381-87C7-E26B9E99A0ED}" srcOrd="3" destOrd="0" presId="urn:microsoft.com/office/officeart/2005/8/layout/architecture"/>
    <dgm:cxn modelId="{E6B6B6B6-AF02-4358-A0A5-F90D9E237A6A}" type="presParOf" srcId="{5A97513C-6844-485D-B46E-04E82411BD64}" destId="{9974E8A4-23CE-419C-8A41-CECA1CC29FA7}" srcOrd="4" destOrd="0" presId="urn:microsoft.com/office/officeart/2005/8/layout/architecture"/>
    <dgm:cxn modelId="{138E0D87-45BC-43D6-A3F7-2ABAC7DCD841}" type="presParOf" srcId="{9974E8A4-23CE-419C-8A41-CECA1CC29FA7}" destId="{796D2449-3FF5-40F8-BE46-25D97254F7AD}" srcOrd="0" destOrd="0" presId="urn:microsoft.com/office/officeart/2005/8/layout/architecture"/>
    <dgm:cxn modelId="{F77BB0D9-1739-44A2-A21B-ED3BADFA11EC}" type="presParOf" srcId="{9974E8A4-23CE-419C-8A41-CECA1CC29FA7}" destId="{4E2E07BF-213F-4C6C-82FC-AA01530E7C99}" srcOrd="1" destOrd="0" presId="urn:microsoft.com/office/officeart/2005/8/layout/architecture"/>
    <dgm:cxn modelId="{C136E95C-CA2B-48C3-87EF-E846DE0D1CC0}" type="presParOf" srcId="{A4E31535-BB9F-449B-8519-343F4FD9E87C}" destId="{BF8312F0-F28C-45D8-8770-223418EFF813}" srcOrd="1" destOrd="0" presId="urn:microsoft.com/office/officeart/2005/8/layout/architecture"/>
    <dgm:cxn modelId="{AAB14C51-FC2C-4E8F-8A03-33D42D9FA42D}" type="presParOf" srcId="{A4E31535-BB9F-449B-8519-343F4FD9E87C}" destId="{72263C9B-F0B2-4B05-83E1-B79A43140065}" srcOrd="2" destOrd="0" presId="urn:microsoft.com/office/officeart/2005/8/layout/architecture"/>
    <dgm:cxn modelId="{E4BBE572-F113-4C0D-8A42-B13EAE4EA693}" type="presParOf" srcId="{72263C9B-F0B2-4B05-83E1-B79A43140065}" destId="{7AC4E1AC-FB46-4AA0-A90F-C2AB0F3A4467}" srcOrd="0" destOrd="0" presId="urn:microsoft.com/office/officeart/2005/8/layout/architecture"/>
    <dgm:cxn modelId="{D3E26E41-99AF-4121-894D-F41946D9FEAC}" type="presParOf" srcId="{72263C9B-F0B2-4B05-83E1-B79A43140065}" destId="{411948FB-BB5D-4CEC-B5BA-084ACE0D19B0}"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82779-F237-469E-945F-D1A9C4C15D9E}">
      <dsp:nvSpPr>
        <dsp:cNvPr id="0" name=""/>
        <dsp:cNvSpPr/>
      </dsp:nvSpPr>
      <dsp:spPr>
        <a:xfrm>
          <a:off x="2995" y="2972178"/>
          <a:ext cx="6362680" cy="1597593"/>
        </a:xfrm>
        <a:prstGeom prst="roundRect">
          <a:avLst>
            <a:gd name="adj" fmla="val 10000"/>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Dashboard In a Day</a:t>
          </a:r>
        </a:p>
      </dsp:txBody>
      <dsp:txXfrm>
        <a:off x="49787" y="3018970"/>
        <a:ext cx="6269096" cy="1504009"/>
      </dsp:txXfrm>
    </dsp:sp>
    <dsp:sp modelId="{B0309942-A57C-4A4D-88AF-05B4C2698B70}">
      <dsp:nvSpPr>
        <dsp:cNvPr id="0" name=""/>
        <dsp:cNvSpPr/>
      </dsp:nvSpPr>
      <dsp:spPr>
        <a:xfrm>
          <a:off x="52804" y="15005"/>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Shape Your Data into a Data Model with M</a:t>
          </a:r>
        </a:p>
      </dsp:txBody>
      <dsp:txXfrm>
        <a:off x="111629" y="73830"/>
        <a:ext cx="1890771" cy="2563101"/>
      </dsp:txXfrm>
    </dsp:sp>
    <dsp:sp modelId="{34869A1D-7101-4D73-8AF0-A56F296B6C25}">
      <dsp:nvSpPr>
        <dsp:cNvPr id="0" name=""/>
        <dsp:cNvSpPr/>
      </dsp:nvSpPr>
      <dsp:spPr>
        <a:xfrm>
          <a:off x="2180125" y="5006"/>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Enhance your Data Model</a:t>
          </a:r>
        </a:p>
      </dsp:txBody>
      <dsp:txXfrm>
        <a:off x="2238950" y="63831"/>
        <a:ext cx="1890771" cy="2563101"/>
      </dsp:txXfrm>
    </dsp:sp>
    <dsp:sp modelId="{796D2449-3FF5-40F8-BE46-25D97254F7AD}">
      <dsp:nvSpPr>
        <dsp:cNvPr id="0" name=""/>
        <dsp:cNvSpPr/>
      </dsp:nvSpPr>
      <dsp:spPr>
        <a:xfrm>
          <a:off x="4357254" y="5006"/>
          <a:ext cx="2008421" cy="268075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Visualization and Story Telling</a:t>
          </a:r>
        </a:p>
      </dsp:txBody>
      <dsp:txXfrm>
        <a:off x="4416079" y="63831"/>
        <a:ext cx="1890771" cy="2563101"/>
      </dsp:txXfrm>
    </dsp:sp>
    <dsp:sp modelId="{7AC4E1AC-FB46-4AA0-A90F-C2AB0F3A4467}">
      <dsp:nvSpPr>
        <dsp:cNvPr id="0" name=""/>
        <dsp:cNvSpPr/>
      </dsp:nvSpPr>
      <dsp:spPr>
        <a:xfrm>
          <a:off x="6703091" y="2228"/>
          <a:ext cx="2008421" cy="4567544"/>
        </a:xfrm>
        <a:prstGeom prst="roundRect">
          <a:avLst>
            <a:gd name="adj" fmla="val 10000"/>
          </a:avLst>
        </a:prstGeom>
        <a:solidFill>
          <a:srgbClr val="EE833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Excel Analytics Enhanced by Power BI</a:t>
          </a:r>
        </a:p>
      </dsp:txBody>
      <dsp:txXfrm>
        <a:off x="6761916" y="61053"/>
        <a:ext cx="1890771" cy="4449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6/4/2018</a:t>
            </a:fld>
            <a:endParaRPr lang="en-US" dirty="0"/>
          </a:p>
        </p:txBody>
      </p:sp>
      <p:sp>
        <p:nvSpPr>
          <p:cNvPr id="4" name="Footer Placeholder 3"/>
          <p:cNvSpPr>
            <a:spLocks noGrp="1"/>
          </p:cNvSpPr>
          <p:nvPr>
            <p:ph type="ftr" sz="quarter" idx="2"/>
          </p:nvPr>
        </p:nvSpPr>
        <p:spPr>
          <a:xfrm>
            <a:off x="2" y="8878160"/>
            <a:ext cx="3170583" cy="482028"/>
          </a:xfrm>
          <a:prstGeom prst="rect">
            <a:avLst/>
          </a:prstGeom>
        </p:spPr>
        <p:txBody>
          <a:bodyPr vert="horz" lIns="94837" tIns="47418" rIns="94837" bIns="47418"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Changes:</a:t>
            </a:r>
          </a:p>
          <a:p>
            <a:r>
              <a:rPr lang="en-US" baseline="0" dirty="0"/>
              <a:t>Removed all M and C notations for measures and calculated columns in the formulas and notes</a:t>
            </a:r>
          </a:p>
          <a:p>
            <a:r>
              <a:rPr lang="en-US" baseline="0" dirty="0"/>
              <a:t>Replaced “Advanced DAX” with “data modeling”</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build slide emphasizes that the Query editor is for transformations and is a different window than the primary modeling views.</a:t>
            </a:r>
          </a:p>
        </p:txBody>
      </p:sp>
    </p:spTree>
    <p:extLst>
      <p:ext uri="{BB962C8B-B14F-4D97-AF65-F5344CB8AC3E}">
        <p14:creationId xmlns:p14="http://schemas.microsoft.com/office/powerpoint/2010/main" val="33867367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endParaRPr lang="en-US" baseline="0" dirty="0"/>
          </a:p>
          <a:p>
            <a:r>
              <a:rPr lang="en-US" baseline="0" dirty="0"/>
              <a:t>Show calculated Column </a:t>
            </a:r>
            <a:endParaRPr lang="en-US" dirty="0"/>
          </a:p>
          <a:p>
            <a:endParaRPr lang="en-US" dirty="0"/>
          </a:p>
        </p:txBody>
      </p:sp>
    </p:spTree>
    <p:extLst>
      <p:ext uri="{BB962C8B-B14F-4D97-AF65-F5344CB8AC3E}">
        <p14:creationId xmlns:p14="http://schemas.microsoft.com/office/powerpoint/2010/main" val="3876089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8600" indent="-228600">
              <a:buAutoNum type="arabicParenR"/>
            </a:pPr>
            <a:r>
              <a:rPr lang="en-US" baseline="0" dirty="0"/>
              <a:t>Nesting the row Context with an iterator</a:t>
            </a:r>
          </a:p>
          <a:p>
            <a:pPr marL="228600" indent="-228600">
              <a:buAutoNum type="arabicParenR"/>
            </a:pPr>
            <a:r>
              <a:rPr lang="en-US" baseline="0" dirty="0"/>
              <a:t>Avoiding the EARLIER syntax</a:t>
            </a:r>
          </a:p>
          <a:p>
            <a:pPr marL="228600" indent="-228600">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DateDim)</a:t>
            </a:r>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0885429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248820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r>
              <a:rPr lang="en-US" sz="1200" dirty="0">
                <a:ln w="0"/>
              </a:rPr>
              <a:t>If students want more detail on Why, send them to the DAX class for more detailed discussion. </a:t>
            </a:r>
          </a:p>
          <a:p>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p:txBody>
      </p:sp>
    </p:spTree>
    <p:extLst>
      <p:ext uri="{BB962C8B-B14F-4D97-AF65-F5344CB8AC3E}">
        <p14:creationId xmlns:p14="http://schemas.microsoft.com/office/powerpoint/2010/main" val="343669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I care:  This will assist</a:t>
            </a:r>
            <a:r>
              <a:rPr lang="en-US" baseline="0" dirty="0"/>
              <a:t> you in writing good DAX</a:t>
            </a:r>
          </a:p>
        </p:txBody>
      </p:sp>
    </p:spTree>
    <p:extLst>
      <p:ext uri="{BB962C8B-B14F-4D97-AF65-F5344CB8AC3E}">
        <p14:creationId xmlns:p14="http://schemas.microsoft.com/office/powerpoint/2010/main" val="4093987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p:txBody>
      </p:sp>
    </p:spTree>
    <p:extLst>
      <p:ext uri="{BB962C8B-B14F-4D97-AF65-F5344CB8AC3E}">
        <p14:creationId xmlns:p14="http://schemas.microsoft.com/office/powerpoint/2010/main" val="354160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Should</a:t>
            </a:r>
            <a:r>
              <a:rPr lang="en-US" sz="1100" b="1" i="1" baseline="0" dirty="0"/>
              <a:t> be 1 hour into the training at this point</a:t>
            </a:r>
            <a:endParaRPr lang="en-US" sz="1100" b="1" i="1" dirty="0"/>
          </a:p>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err="1"/>
              <a:t>Calc</a:t>
            </a:r>
            <a:r>
              <a:rPr lang="en-US" sz="1100" baseline="0" dirty="0"/>
              <a:t> Column on Product Dimension:  Price Band = IF(ProductDim[</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a:t>
            </a:r>
            <a:r>
              <a:rPr lang="en-US" sz="1100" i="1" baseline="0" dirty="0" err="1"/>
              <a:t>calc</a:t>
            </a:r>
            <a:r>
              <a:rPr lang="en-US" sz="1100" i="1" baseline="0" dirty="0"/>
              <a:t> columns</a:t>
            </a:r>
          </a:p>
          <a:p>
            <a:pPr marL="171450" indent="-171450">
              <a:buFont typeface="Arial" panose="020B0604020202020204" pitchFamily="34" charset="0"/>
              <a:buChar char="•"/>
            </a:pPr>
            <a:r>
              <a:rPr lang="en-US" sz="1100" i="1" baseline="0"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532299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Sort by Column was shown in DIAD, but it is important modeling</a:t>
            </a:r>
            <a:r>
              <a:rPr lang="en-US" sz="900" baseline="0" dirty="0"/>
              <a:t> concept to know.</a:t>
            </a:r>
          </a:p>
          <a:p>
            <a:pPr marL="177818" indent="-177818">
              <a:buFont typeface="Arial" panose="020B0604020202020204" pitchFamily="34" charset="0"/>
              <a:buChar char="•"/>
            </a:pPr>
            <a:r>
              <a:rPr lang="en-US" sz="900" baseline="0" dirty="0"/>
              <a:t>This is applied in the </a:t>
            </a:r>
            <a:r>
              <a:rPr lang="en-US" sz="900" b="1" baseline="0" dirty="0"/>
              <a:t>Data</a:t>
            </a:r>
            <a:r>
              <a:rPr lang="en-US" sz="900" baseline="0" dirty="0"/>
              <a:t> section of the model. </a:t>
            </a:r>
          </a:p>
          <a:p>
            <a:pPr marL="177818" indent="-177818">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1" dirty="0"/>
              <a:t>The final relationship diagram can be viewed in the </a:t>
            </a:r>
            <a:r>
              <a:rPr lang="en-US" sz="1200" b="1" i="1" dirty="0"/>
              <a:t>Instructor Complete </a:t>
            </a:r>
            <a:r>
              <a:rPr lang="en-US" sz="1200" b="1" i="1" dirty="0" err="1"/>
              <a:t>Modeling.pbix</a:t>
            </a:r>
            <a:r>
              <a:rPr lang="en-US" sz="1200" b="1" i="1" dirty="0"/>
              <a:t> </a:t>
            </a:r>
            <a:r>
              <a:rPr lang="en-US" sz="1200" b="0" i="1" dirty="0"/>
              <a:t>file. </a:t>
            </a:r>
          </a:p>
        </p:txBody>
      </p:sp>
    </p:spTree>
    <p:extLst>
      <p:ext uri="{BB962C8B-B14F-4D97-AF65-F5344CB8AC3E}">
        <p14:creationId xmlns:p14="http://schemas.microsoft.com/office/powerpoint/2010/main" val="935937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1633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8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28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Let’s be real. </a:t>
            </a:r>
          </a:p>
          <a:p>
            <a:r>
              <a:rPr lang="en-US" sz="2400" dirty="0"/>
              <a:t> - DAX is easy to get started with (due to similarity to Excel)</a:t>
            </a:r>
          </a:p>
          <a:p>
            <a:r>
              <a:rPr lang="en-US" sz="2400" dirty="0"/>
              <a:t> - DAX mastery takes a lot of time to acquire</a:t>
            </a:r>
          </a:p>
          <a:p>
            <a:r>
              <a:rPr lang="en-US" sz="2400" dirty="0"/>
              <a:t>   - Subtle differences in DAX formulas can have profound results!</a:t>
            </a:r>
          </a:p>
          <a:p>
            <a:endParaRPr lang="en-US" sz="2400" dirty="0"/>
          </a:p>
        </p:txBody>
      </p:sp>
    </p:spTree>
    <p:extLst>
      <p:ext uri="{BB962C8B-B14F-4D97-AF65-F5344CB8AC3E}">
        <p14:creationId xmlns:p14="http://schemas.microsoft.com/office/powerpoint/2010/main" val="3152069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068830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356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562239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303960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47043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67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1192349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262468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This is just a navigation slide</a:t>
            </a:r>
            <a:endParaRPr lang="en-US" b="0" u="none" dirty="0"/>
          </a:p>
          <a:p>
            <a:endParaRPr lang="en-US" b="0" u="none" dirty="0"/>
          </a:p>
        </p:txBody>
      </p:sp>
    </p:spTree>
    <p:extLst>
      <p:ext uri="{BB962C8B-B14F-4D97-AF65-F5344CB8AC3E}">
        <p14:creationId xmlns:p14="http://schemas.microsoft.com/office/powerpoint/2010/main" val="928366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a:t>
            </a:r>
            <a:r>
              <a:rPr lang="en-US" baseline="0" dirty="0"/>
              <a:t> fields like Year, which are numeric, but you would prefer to not summarize, set the global Default Summarization on the Modeling Ribbon</a:t>
            </a:r>
          </a:p>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 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a:t>
            </a:r>
            <a:r>
              <a:rPr lang="en-US" baseline="0" dirty="0" err="1"/>
              <a:t>Calc</a:t>
            </a:r>
            <a:r>
              <a:rPr lang="en-US" baseline="0" dirty="0"/>
              <a:t>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dirty="0"/>
              <a:t>Nothing to demo. Slide is self explanatory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a:t>
            </a:r>
            <a:r>
              <a:rPr lang="en-US" dirty="0" err="1"/>
              <a:t>Calcs</a:t>
            </a:r>
            <a:r>
              <a:rPr lang="en-US" dirty="0"/>
              <a:t>” has been renamed to “</a:t>
            </a:r>
            <a:r>
              <a:rPr lang="en-US" sz="1200" dirty="0">
                <a:gradFill>
                  <a:gsLst>
                    <a:gs pos="2917">
                      <a:schemeClr val="tx1"/>
                    </a:gs>
                    <a:gs pos="30000">
                      <a:schemeClr val="tx1"/>
                    </a:gs>
                  </a:gsLst>
                  <a:lin ang="5400000" scaled="0"/>
                </a:gradFill>
              </a:rPr>
              <a:t>Show Value 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Measures” are new in the April release</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2701176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260959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497322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2155945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3131783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a:t>
            </a:r>
          </a:p>
          <a:p>
            <a:r>
              <a:rPr lang="en-US" dirty="0"/>
              <a:t>1. Total Units Sold = SUM(Sales[Units])</a:t>
            </a:r>
          </a:p>
          <a:p>
            <a:r>
              <a:rPr lang="en-US" dirty="0"/>
              <a:t>2. Category, Campaign = RELATED(ProductDim[Category]) &amp; ", " &amp; RELATED(CampaignDim[TrafficChannel])</a:t>
            </a:r>
          </a:p>
          <a:p>
            <a:r>
              <a:rPr lang="en-US" dirty="0"/>
              <a:t>3. Create a table (or column chart, or whatever) and compare the explicit measure that was just created with the implicit measure from pulling in Units. Talk about how you might go about verifying a more complex measure.</a:t>
            </a:r>
          </a:p>
          <a:p>
            <a:br>
              <a:rPr lang="en-US" dirty="0"/>
            </a:br>
            <a:endParaRPr lang="en-US" dirty="0"/>
          </a:p>
        </p:txBody>
      </p:sp>
    </p:spTree>
    <p:extLst>
      <p:ext uri="{BB962C8B-B14F-4D97-AF65-F5344CB8AC3E}">
        <p14:creationId xmlns:p14="http://schemas.microsoft.com/office/powerpoint/2010/main" val="3744344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370250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Instructor – Here is a approx. time flow for the class.  Duration 4 hours.</a:t>
            </a:r>
          </a:p>
          <a:p>
            <a:r>
              <a:rPr lang="en-US" sz="2400" dirty="0"/>
              <a:t>No set slide for Break – break after approx. 2 hours (around end of Module 2) </a:t>
            </a:r>
          </a:p>
        </p:txBody>
      </p:sp>
    </p:spTree>
    <p:extLst>
      <p:ext uri="{BB962C8B-B14F-4D97-AF65-F5344CB8AC3E}">
        <p14:creationId xmlns:p14="http://schemas.microsoft.com/office/powerpoint/2010/main" val="1912126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baseline="0" dirty="0"/>
          </a:p>
          <a:p>
            <a:endParaRPr lang="en-US" dirty="0"/>
          </a:p>
        </p:txBody>
      </p:sp>
    </p:spTree>
    <p:extLst>
      <p:ext uri="{BB962C8B-B14F-4D97-AF65-F5344CB8AC3E}">
        <p14:creationId xmlns:p14="http://schemas.microsoft.com/office/powerpoint/2010/main" val="1770665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p>
          <a:p>
            <a:pPr marL="171450" indent="-171450">
              <a:buFont typeface="Arial" panose="020B0604020202020204" pitchFamily="34" charset="0"/>
              <a:buChar char="•"/>
            </a:pPr>
            <a:r>
              <a:rPr lang="en-US" baseline="0" dirty="0"/>
              <a:t> </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a:xfrm>
            <a:off x="582037" y="2916213"/>
            <a:ext cx="8536520" cy="3960770"/>
          </a:xfrm>
        </p:spPr>
        <p:txBody>
          <a:bodyPr/>
          <a:lstStyle/>
          <a:p>
            <a:r>
              <a:rPr lang="en-US" b="1" u="sng" dirty="0"/>
              <a:t>Advanced – Shape Your Data into a Data Model</a:t>
            </a:r>
            <a:endParaRPr lang="en-US" dirty="0"/>
          </a:p>
          <a:p>
            <a:r>
              <a:rPr lang="en-US" b="1" dirty="0"/>
              <a:t> </a:t>
            </a:r>
            <a:endParaRPr lang="en-US" dirty="0"/>
          </a:p>
          <a:p>
            <a:r>
              <a:rPr lang="en-US" b="1" dirty="0"/>
              <a:t>Why do you need this course?</a:t>
            </a:r>
            <a:endParaRPr lang="en-US" dirty="0"/>
          </a:p>
          <a:p>
            <a:r>
              <a:rPr lang="en-US" dirty="0"/>
              <a:t>Because your data needs to be in the right shape to create an effective data model.  </a:t>
            </a:r>
          </a:p>
          <a:p>
            <a:r>
              <a:rPr lang="en-US" dirty="0"/>
              <a:t> </a:t>
            </a:r>
          </a:p>
          <a:p>
            <a:endParaRPr lang="en-US" dirty="0"/>
          </a:p>
          <a:p>
            <a:r>
              <a:rPr lang="en-US" b="1" u="sng" dirty="0"/>
              <a:t>Advanced – Enhance Your Data Model</a:t>
            </a:r>
            <a:endParaRPr lang="en-US" dirty="0"/>
          </a:p>
          <a:p>
            <a:r>
              <a:rPr lang="en-US" b="1" dirty="0"/>
              <a:t> </a:t>
            </a:r>
            <a:endParaRPr lang="en-US" dirty="0"/>
          </a:p>
          <a:p>
            <a:r>
              <a:rPr lang="en-US" b="1" dirty="0"/>
              <a:t>Why do you need the course?</a:t>
            </a:r>
            <a:endParaRPr lang="en-US" dirty="0"/>
          </a:p>
          <a:p>
            <a:r>
              <a:rPr lang="en-US" dirty="0"/>
              <a:t>To take your data model beyond simple aggregations and create more complex calculations that span multiple tables and millions of rows of data.  </a:t>
            </a:r>
          </a:p>
          <a:p>
            <a:r>
              <a:rPr lang="en-US" dirty="0"/>
              <a:t> </a:t>
            </a:r>
          </a:p>
          <a:p>
            <a:r>
              <a:rPr lang="en-US" b="1" dirty="0"/>
              <a:t> </a:t>
            </a:r>
            <a:endParaRPr lang="en-US" dirty="0"/>
          </a:p>
          <a:p>
            <a:r>
              <a:rPr lang="en-US" b="1" u="sng" dirty="0"/>
              <a:t>Advanced – Data Visualization and Storytelling</a:t>
            </a:r>
            <a:endParaRPr lang="en-US" dirty="0"/>
          </a:p>
          <a:p>
            <a:r>
              <a:rPr lang="en-US" b="1" dirty="0"/>
              <a:t> </a:t>
            </a:r>
            <a:endParaRPr lang="en-US" dirty="0"/>
          </a:p>
          <a:p>
            <a:r>
              <a:rPr lang="en-US" b="1" dirty="0"/>
              <a:t>Why do you need the course?</a:t>
            </a:r>
            <a:endParaRPr lang="en-US" dirty="0"/>
          </a:p>
          <a:p>
            <a:r>
              <a:rPr lang="en-US" dirty="0"/>
              <a:t>Because you need to make the right visualization choice to answer the business problem.</a:t>
            </a:r>
          </a:p>
          <a:p>
            <a:endParaRPr lang="en-US" dirty="0"/>
          </a:p>
          <a:p>
            <a:r>
              <a:rPr lang="en-US" dirty="0">
                <a:solidFill>
                  <a:srgbClr val="FF0000"/>
                </a:solidFill>
              </a:rPr>
              <a:t>Q: Can the classes be scheduled in the progressive order as shown above?</a:t>
            </a:r>
          </a:p>
          <a:p>
            <a:r>
              <a:rPr lang="en-US" dirty="0">
                <a:solidFill>
                  <a:srgbClr val="FF0000"/>
                </a:solidFill>
              </a:rPr>
              <a:t>A: Not everyone needs all classes, classes will be available for people to choose as needed.</a:t>
            </a:r>
          </a:p>
          <a:p>
            <a:endParaRPr lang="en-US" dirty="0"/>
          </a:p>
          <a:p>
            <a:r>
              <a:rPr lang="en-US" b="1" dirty="0"/>
              <a:t> </a:t>
            </a:r>
            <a:endParaRPr lang="en-US" dirty="0"/>
          </a:p>
        </p:txBody>
      </p:sp>
    </p:spTree>
    <p:extLst>
      <p:ext uri="{BB962C8B-B14F-4D97-AF65-F5344CB8AC3E}">
        <p14:creationId xmlns:p14="http://schemas.microsoft.com/office/powerpoint/2010/main" val="2729153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filter context for each COORDINATE in each Visual</a:t>
            </a:r>
          </a:p>
          <a:p>
            <a:endParaRPr lang="en-US" baseline="0" dirty="0"/>
          </a:p>
          <a:p>
            <a:r>
              <a:rPr lang="en-US" baseline="0" dirty="0"/>
              <a:t>Which subset of data are you using to calculate the number</a:t>
            </a:r>
            <a:endParaRPr lang="en-US" dirty="0"/>
          </a:p>
          <a:p>
            <a:endParaRPr lang="en-US" dirty="0"/>
          </a:p>
        </p:txBody>
      </p:sp>
    </p:spTree>
    <p:extLst>
      <p:ext uri="{BB962C8B-B14F-4D97-AF65-F5344CB8AC3E}">
        <p14:creationId xmlns:p14="http://schemas.microsoft.com/office/powerpoint/2010/main" val="2795607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87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Show going to the data model and updating the relationship from Single to Both (or back)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a:t>
            </a:r>
            <a:r>
              <a:rPr lang="en-US" baseline="0" dirty="0" err="1"/>
              <a:t>Uni</a:t>
            </a:r>
            <a:r>
              <a:rPr lang="en-US" baseline="0" dirty="0"/>
              <a:t>-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DEMO – Filter Context Multiple Table tab</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b="1" baseline="0" dirty="0"/>
              <a:t> </a:t>
            </a:r>
          </a:p>
          <a:p>
            <a:r>
              <a:rPr lang="en-US" dirty="0"/>
              <a:t>Create a </a:t>
            </a:r>
            <a:r>
              <a:rPr lang="en-US" baseline="0" dirty="0"/>
              <a:t>Demo Calculated Table.   Discuss Calculated Tables and how are they created. </a:t>
            </a:r>
          </a:p>
          <a:p>
            <a:r>
              <a:rPr lang="en-US" b="1" baseline="0" dirty="0" err="1"/>
              <a:t>DemoTable</a:t>
            </a:r>
            <a:r>
              <a:rPr lang="en-US" b="1" baseline="0" dirty="0"/>
              <a:t> = All(GeographyDim).</a:t>
            </a:r>
          </a:p>
          <a:p>
            <a:pPr marL="174708" indent="-174708">
              <a:buFontTx/>
              <a:buChar char="-"/>
            </a:pPr>
            <a:r>
              <a:rPr lang="en-US" baseline="0" dirty="0"/>
              <a:t>Calculated Tables can be used like any other table</a:t>
            </a:r>
          </a:p>
          <a:p>
            <a:pPr marL="174708" indent="-174708">
              <a:buFontTx/>
              <a:buChar char="-"/>
            </a:pPr>
            <a:r>
              <a:rPr lang="en-US" baseline="0" dirty="0"/>
              <a:t>You can Build relationships</a:t>
            </a:r>
          </a:p>
          <a:p>
            <a:pPr marL="174708" indent="-174708">
              <a:buFontTx/>
              <a:buChar char="-"/>
            </a:pPr>
            <a:r>
              <a:rPr lang="en-US" baseline="0" dirty="0"/>
              <a:t>You can use this to test other complex Table functions </a:t>
            </a:r>
          </a:p>
          <a:p>
            <a:pPr marL="174708" indent="-174708">
              <a:buFontTx/>
              <a:buChar char="-"/>
            </a:pPr>
            <a:r>
              <a:rPr lang="en-US" baseline="0" dirty="0"/>
              <a:t>These are like Calculated Columns – Computed during process time</a:t>
            </a:r>
          </a:p>
          <a:p>
            <a:pPr marL="174708" indent="-174708">
              <a:buFontTx/>
              <a:buChar char="-"/>
            </a:pPr>
            <a:endParaRPr lang="en-US" baseline="0" dirty="0"/>
          </a:p>
          <a:p>
            <a:r>
              <a:rPr lang="en-US" b="1" baseline="0" dirty="0"/>
              <a:t>Show ALL and its variants – Start with ALL and work your way through (use slide as a guide)</a:t>
            </a:r>
          </a:p>
        </p:txBody>
      </p:sp>
    </p:spTree>
    <p:extLst>
      <p:ext uri="{BB962C8B-B14F-4D97-AF65-F5344CB8AC3E}">
        <p14:creationId xmlns:p14="http://schemas.microsoft.com/office/powerpoint/2010/main" val="176639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9289555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p:txBody>
      </p:sp>
    </p:spTree>
    <p:extLst>
      <p:ext uri="{BB962C8B-B14F-4D97-AF65-F5344CB8AC3E}">
        <p14:creationId xmlns:p14="http://schemas.microsoft.com/office/powerpoint/2010/main" val="27652098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p:txBody>
      </p:sp>
    </p:spTree>
    <p:extLst>
      <p:ext uri="{BB962C8B-B14F-4D97-AF65-F5344CB8AC3E}">
        <p14:creationId xmlns:p14="http://schemas.microsoft.com/office/powerpoint/2010/main" val="236449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Pre-class.pbix”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FYI: This is</a:t>
            </a:r>
            <a:r>
              <a:rPr lang="en-US" baseline="0" dirty="0"/>
              <a:t> a calculated column!</a:t>
            </a:r>
          </a:p>
          <a:p>
            <a:r>
              <a:rPr lang="en-US" baseline="0" dirty="0"/>
              <a:t>DEMO:  Show this calculation in the Product Table (Data View)</a:t>
            </a:r>
            <a:endParaRPr lang="en-US" dirty="0"/>
          </a:p>
        </p:txBody>
      </p:sp>
    </p:spTree>
    <p:extLst>
      <p:ext uri="{BB962C8B-B14F-4D97-AF65-F5344CB8AC3E}">
        <p14:creationId xmlns:p14="http://schemas.microsoft.com/office/powerpoint/2010/main" val="3869858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15908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E1F0B99-91BC-45E2-88BF-E41FFC314CB2}"/>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860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9292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2580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55231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89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7980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548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2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8838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53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75977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
        <p:nvSpPr>
          <p:cNvPr id="8" name="Rectangle 7">
            <a:extLst>
              <a:ext uri="{FF2B5EF4-FFF2-40B4-BE49-F238E27FC236}">
                <a16:creationId xmlns:a16="http://schemas.microsoft.com/office/drawing/2014/main" id="{A38C79C9-5AF2-4FB5-9715-7948347A10F9}"/>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4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96351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48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22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8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148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6733908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06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66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20814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3840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84100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30562904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395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7583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091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881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255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129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4984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356692508"/>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17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102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46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052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31609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6070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639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0472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644412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001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2982469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93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47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95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8742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4228814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923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563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370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0097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11210016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28185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857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2876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14938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5199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23202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1078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dirty="0"/>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05379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857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Rectangle 3">
            <a:extLst>
              <a:ext uri="{FF2B5EF4-FFF2-40B4-BE49-F238E27FC236}">
                <a16:creationId xmlns:a16="http://schemas.microsoft.com/office/drawing/2014/main" id="{7A9C2BEA-8C36-4CFC-AB49-6D0939C00895}"/>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691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5193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66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5526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59299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924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439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9622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7912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88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F2BB8C9-C80C-4E6E-8083-67CFCE77228A}"/>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97933084"/>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9077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56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658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41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5574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246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7791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402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913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826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3" name="Rectangle 2">
            <a:extLst>
              <a:ext uri="{FF2B5EF4-FFF2-40B4-BE49-F238E27FC236}">
                <a16:creationId xmlns:a16="http://schemas.microsoft.com/office/drawing/2014/main" id="{7C16C306-E1C3-45CA-B97A-0B98CB6C2C77}"/>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1728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543916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118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5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14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745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2172897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551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76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63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Rectangle 6">
            <a:extLst>
              <a:ext uri="{FF2B5EF4-FFF2-40B4-BE49-F238E27FC236}">
                <a16:creationId xmlns:a16="http://schemas.microsoft.com/office/drawing/2014/main" id="{75675A05-2A38-469D-AC1F-587FD28D1243}"/>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a:t>Click to edit Master text styles</a:t>
            </a:r>
          </a:p>
        </p:txBody>
      </p:sp>
    </p:spTree>
    <p:extLst>
      <p:ext uri="{BB962C8B-B14F-4D97-AF65-F5344CB8AC3E}">
        <p14:creationId xmlns:p14="http://schemas.microsoft.com/office/powerpoint/2010/main" val="4249723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10" name="Picture 9"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5" name="Picture 14" descr="DataInsights-iStock_000022453217Large.jpg"/>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8" name="Picture 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pic>
        <p:nvPicPr>
          <p:cNvPr id="21" name="Picture 20"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22" name="Picture 21"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23" name="Picture 9"/>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3254030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028804420"/>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761617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5814836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441906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82036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061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834348"/>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Level 200 – Shape Your Data into a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785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7" name="Rectangle 6">
            <a:extLst>
              <a:ext uri="{FF2B5EF4-FFF2-40B4-BE49-F238E27FC236}">
                <a16:creationId xmlns:a16="http://schemas.microsoft.com/office/drawing/2014/main" id="{D805A51E-6D24-493A-8425-46CEBFB31011}"/>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7125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824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0297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454649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7317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6694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298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651140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5514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2287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4.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4.png"/><Relationship Id="rId4" Type="http://schemas.openxmlformats.org/officeDocument/2006/relationships/slideLayout" Target="../slideLayouts/slideLayout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4.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a:stretch>
            <a:fillRect/>
          </a:stretch>
        </p:blipFill>
        <p:spPr>
          <a:xfrm rot="5400000">
            <a:off x="9302126" y="2991033"/>
            <a:ext cx="6858623" cy="876557"/>
          </a:xfrm>
          <a:prstGeom prst="rect">
            <a:avLst/>
          </a:prstGeom>
        </p:spPr>
      </p:pic>
      <p:sp>
        <p:nvSpPr>
          <p:cNvPr id="7" name="MSIPCMc9b34d029deab98a4b8e87bd" descr="{&quot;HashCode&quot;:-1634785317,&quot;Placement&quot;:&quot;Footer&quot;,&quot;Top&quot;:519.343,&quot;Left&quot;:0.0,&quot;SlideWidth&quot;:960,&quot;SlideHeight&quot;:540}">
            <a:extLst>
              <a:ext uri="{FF2B5EF4-FFF2-40B4-BE49-F238E27FC236}">
                <a16:creationId xmlns:a16="http://schemas.microsoft.com/office/drawing/2014/main" id="{DAD7F1FE-0E70-4710-ABC7-EC83F4EABBF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 id="2147483675" r:id="rId7"/>
    <p:sldLayoutId id="2147483732"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
        <p:nvSpPr>
          <p:cNvPr id="5" name="MSIPCM126a4487b9df95830b129d1d" descr="{&quot;HashCode&quot;:-1634785317,&quot;Placement&quot;:&quot;Footer&quot;,&quot;Top&quot;:519.343,&quot;Left&quot;:0.0,&quot;SlideWidth&quot;:960,&quot;SlideHeight&quot;:540}">
            <a:extLst>
              <a:ext uri="{FF2B5EF4-FFF2-40B4-BE49-F238E27FC236}">
                <a16:creationId xmlns:a16="http://schemas.microsoft.com/office/drawing/2014/main" id="{3CF08CA8-913B-452D-A7F0-EC636F9C252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547E4791-3157-4F9E-9464-87492F05F0ED}"/>
              </a:ext>
            </a:extLst>
          </p:cNvPr>
          <p:cNvSpPr/>
          <p:nvPr userDrawn="1"/>
        </p:nvSpPr>
        <p:spPr>
          <a:xfrm>
            <a:off x="3996796" y="6488668"/>
            <a:ext cx="4040145" cy="369332"/>
          </a:xfrm>
          <a:prstGeom prst="rect">
            <a:avLst/>
          </a:prstGeom>
        </p:spPr>
        <p:txBody>
          <a:bodyPr wrap="none">
            <a:spAutoFit/>
          </a:bodyPr>
          <a:lstStyle/>
          <a:p>
            <a:pPr marL="0" marR="0">
              <a:spcBef>
                <a:spcPts val="0"/>
              </a:spcBef>
              <a:spcAft>
                <a:spcPts val="0"/>
              </a:spcAft>
            </a:pPr>
            <a:r>
              <a:rPr lang="en-US" sz="1800" dirty="0">
                <a:solidFill>
                  <a:srgbClr val="1A1A1A"/>
                </a:solidFill>
                <a:effectLst/>
                <a:latin typeface="Segoe UI" panose="020B0502040204020203" pitchFamily="34" charset="0"/>
                <a:ea typeface="Calibri" panose="020F0502020204030204" pitchFamily="34" charset="0"/>
              </a:rPr>
              <a:t>© 2017 Microsoft. All rights reserved.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78519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dirty="0">
              <a:solidFill>
                <a:prstClr val="black">
                  <a:tint val="75000"/>
                </a:prstClr>
              </a:solidFill>
            </a:endParaRPr>
          </a:p>
        </p:txBody>
      </p:sp>
      <p:pic>
        <p:nvPicPr>
          <p:cNvPr id="7" name="Picture 6"/>
          <p:cNvPicPr>
            <a:picLocks noChangeAspect="1"/>
          </p:cNvPicPr>
          <p:nvPr/>
        </p:nvPicPr>
        <p:blipFill>
          <a:blip r:embed="rId13"/>
          <a:stretch>
            <a:fillRect/>
          </a:stretch>
        </p:blipFill>
        <p:spPr>
          <a:xfrm rot="5400000">
            <a:off x="9302126" y="2991033"/>
            <a:ext cx="6858623" cy="876557"/>
          </a:xfrm>
          <a:prstGeom prst="rect">
            <a:avLst/>
          </a:prstGeom>
        </p:spPr>
      </p:pic>
      <p:sp>
        <p:nvSpPr>
          <p:cNvPr id="9" name="MSIPCMbe9c4d5d910399ecfccd2f58" descr="{&quot;HashCode&quot;:-1634785317,&quot;Placement&quot;:&quot;Footer&quot;,&quot;Top&quot;:519.343,&quot;Left&quot;:0.0,&quot;SlideWidth&quot;:960,&quot;SlideHeight&quot;:540}">
            <a:extLst>
              <a:ext uri="{FF2B5EF4-FFF2-40B4-BE49-F238E27FC236}">
                <a16:creationId xmlns:a16="http://schemas.microsoft.com/office/drawing/2014/main" id="{5AF06A31-9A7B-449F-BD1C-9F0EA5251D94}"/>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38f74b8984ddb8755173b2f8" descr="{&quot;HashCode&quot;:-1634785317,&quot;Placement&quot;:&quot;Footer&quot;,&quot;Top&quot;:519.343,&quot;Left&quot;:0.0,&quot;SlideWidth&quot;:960,&quot;SlideHeight&quot;:540}">
            <a:extLst>
              <a:ext uri="{FF2B5EF4-FFF2-40B4-BE49-F238E27FC236}">
                <a16:creationId xmlns:a16="http://schemas.microsoft.com/office/drawing/2014/main" id="{032EE7DD-ADBE-4032-90EA-AE6F25A2CD6E}"/>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33736528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7" name="MSIPCM12294ab4b52786fb6fac6129" descr="{&quot;HashCode&quot;:-1634785317,&quot;Placement&quot;:&quot;Footer&quot;,&quot;Top&quot;:519.343,&quot;Left&quot;:0.0,&quot;SlideWidth&quot;:960,&quot;SlideHeight&quot;:540}">
            <a:extLst>
              <a:ext uri="{FF2B5EF4-FFF2-40B4-BE49-F238E27FC236}">
                <a16:creationId xmlns:a16="http://schemas.microsoft.com/office/drawing/2014/main" id="{648C7A18-56F8-4DBF-A153-5DC07B75C101}"/>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5817363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
        <p:nvSpPr>
          <p:cNvPr id="5" name="MSIPCMa7cd42bbb2aa0bb0cf23c20c" descr="{&quot;HashCode&quot;:-1634785317,&quot;Placement&quot;:&quot;Footer&quot;,&quot;Top&quot;:519.343,&quot;Left&quot;:0.0,&quot;SlideWidth&quot;:960,&quot;SlideHeight&quot;:540}">
            <a:extLst>
              <a:ext uri="{FF2B5EF4-FFF2-40B4-BE49-F238E27FC236}">
                <a16:creationId xmlns:a16="http://schemas.microsoft.com/office/drawing/2014/main" id="{A2E33EDE-5DF6-46FD-AFBA-100A33A75497}"/>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9624846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38.xml"/><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7.xml"/><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8.xml"/><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15.png"/><Relationship Id="rId2" Type="http://schemas.openxmlformats.org/officeDocument/2006/relationships/notesSlide" Target="../notesSlides/notesSlide119.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16.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7.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9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www.obvienc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6.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9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jpe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16.xml"/><Relationship Id="rId5" Type="http://schemas.openxmlformats.org/officeDocument/2006/relationships/image" Target="../media/image67.pn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5.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6.xml"/><Relationship Id="rId1" Type="http://schemas.openxmlformats.org/officeDocument/2006/relationships/slideLayout" Target="../slideLayouts/slideLayout16.xml"/><Relationship Id="rId5" Type="http://schemas.openxmlformats.org/officeDocument/2006/relationships/image" Target="../media/image73.png"/><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7.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20170428</a:t>
            </a:r>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307466"/>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24791" y="3261979"/>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260626"/>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70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Tree>
    <p:extLst>
      <p:ext uri="{BB962C8B-B14F-4D97-AF65-F5344CB8AC3E}">
        <p14:creationId xmlns:p14="http://schemas.microsoft.com/office/powerpoint/2010/main" val="30489937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Tree>
    <p:extLst>
      <p:ext uri="{BB962C8B-B14F-4D97-AF65-F5344CB8AC3E}">
        <p14:creationId xmlns:p14="http://schemas.microsoft.com/office/powerpoint/2010/main" val="285954300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Tree>
    <p:extLst>
      <p:ext uri="{BB962C8B-B14F-4D97-AF65-F5344CB8AC3E}">
        <p14:creationId xmlns:p14="http://schemas.microsoft.com/office/powerpoint/2010/main" val="6309515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Table Functions –  Summary and Application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267500" y="5781500"/>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6572108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4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stretch>
            <a:fillRect/>
          </a:stretch>
        </p:blipFill>
        <p:spPr>
          <a:xfrm>
            <a:off x="7623729" y="1904621"/>
            <a:ext cx="3400425" cy="1247775"/>
          </a:xfrm>
          <a:prstGeom prst="rect">
            <a:avLst/>
          </a:prstGeom>
        </p:spPr>
      </p:pic>
      <p:pic>
        <p:nvPicPr>
          <p:cNvPr id="5" name="Picture 4"/>
          <p:cNvPicPr>
            <a:picLocks noChangeAspect="1"/>
          </p:cNvPicPr>
          <p:nvPr/>
        </p:nvPicPr>
        <p:blipFill>
          <a:blip r:embed="rId4"/>
          <a:stretch>
            <a:fillRect/>
          </a:stretch>
        </p:blipFill>
        <p:spPr>
          <a:xfrm>
            <a:off x="7347504" y="3381993"/>
            <a:ext cx="3952875" cy="1924050"/>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Tree>
    <p:extLst>
      <p:ext uri="{BB962C8B-B14F-4D97-AF65-F5344CB8AC3E}">
        <p14:creationId xmlns:p14="http://schemas.microsoft.com/office/powerpoint/2010/main" val="38042729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5</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63092252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Tree>
    <p:extLst>
      <p:ext uri="{BB962C8B-B14F-4D97-AF65-F5344CB8AC3E}">
        <p14:creationId xmlns:p14="http://schemas.microsoft.com/office/powerpoint/2010/main" val="32120107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Tree>
    <p:extLst>
      <p:ext uri="{BB962C8B-B14F-4D97-AF65-F5344CB8AC3E}">
        <p14:creationId xmlns:p14="http://schemas.microsoft.com/office/powerpoint/2010/main" val="10476243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Data model?</a:t>
            </a:r>
          </a:p>
        </p:txBody>
      </p:sp>
      <p:sp>
        <p:nvSpPr>
          <p:cNvPr id="4" name="Text Placeholder 3"/>
          <p:cNvSpPr>
            <a:spLocks noGrp="1"/>
          </p:cNvSpPr>
          <p:nvPr>
            <p:ph type="body" sz="quarter" idx="4294967295"/>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9"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Tree>
    <p:extLst>
      <p:ext uri="{BB962C8B-B14F-4D97-AF65-F5344CB8AC3E}">
        <p14:creationId xmlns:p14="http://schemas.microsoft.com/office/powerpoint/2010/main" val="328627526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457890"/>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Tree>
    <p:extLst>
      <p:ext uri="{BB962C8B-B14F-4D97-AF65-F5344CB8AC3E}">
        <p14:creationId xmlns:p14="http://schemas.microsoft.com/office/powerpoint/2010/main" val="33275297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8699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Tree>
    <p:extLst>
      <p:ext uri="{BB962C8B-B14F-4D97-AF65-F5344CB8AC3E}">
        <p14:creationId xmlns:p14="http://schemas.microsoft.com/office/powerpoint/2010/main" val="96010126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152527"/>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 Over Month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Tree>
    <p:extLst>
      <p:ext uri="{BB962C8B-B14F-4D97-AF65-F5344CB8AC3E}">
        <p14:creationId xmlns:p14="http://schemas.microsoft.com/office/powerpoint/2010/main" val="183215826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Monthly Active Users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Tree>
    <p:extLst>
      <p:ext uri="{BB962C8B-B14F-4D97-AF65-F5344CB8AC3E}">
        <p14:creationId xmlns:p14="http://schemas.microsoft.com/office/powerpoint/2010/main" val="246541841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7500" y="6381664"/>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Tree>
    <p:extLst>
      <p:ext uri="{BB962C8B-B14F-4D97-AF65-F5344CB8AC3E}">
        <p14:creationId xmlns:p14="http://schemas.microsoft.com/office/powerpoint/2010/main" val="277718168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7064854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Tree>
    <p:extLst>
      <p:ext uri="{BB962C8B-B14F-4D97-AF65-F5344CB8AC3E}">
        <p14:creationId xmlns:p14="http://schemas.microsoft.com/office/powerpoint/2010/main" val="16617347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Fact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38728" cy="47089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Tree>
    <p:extLst>
      <p:ext uri="{BB962C8B-B14F-4D97-AF65-F5344CB8AC3E}">
        <p14:creationId xmlns:p14="http://schemas.microsoft.com/office/powerpoint/2010/main" val="55696165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fontScale="925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303122773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Tree>
    <p:extLst>
      <p:ext uri="{BB962C8B-B14F-4D97-AF65-F5344CB8AC3E}">
        <p14:creationId xmlns:p14="http://schemas.microsoft.com/office/powerpoint/2010/main" val="2626416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Dim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Tree>
    <p:extLst>
      <p:ext uri="{BB962C8B-B14F-4D97-AF65-F5344CB8AC3E}">
        <p14:creationId xmlns:p14="http://schemas.microsoft.com/office/powerpoint/2010/main" val="988397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Components of a data model - Relationships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Tree>
    <p:extLst>
      <p:ext uri="{BB962C8B-B14F-4D97-AF65-F5344CB8AC3E}">
        <p14:creationId xmlns:p14="http://schemas.microsoft.com/office/powerpoint/2010/main" val="33409203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Data Model Brings Facts and Dimensions Together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nvPr>
        </p:nvGraphicFramePr>
        <p:xfrm>
          <a:off x="2660650" y="2606039"/>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6338807"/>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Tree>
    <p:extLst>
      <p:ext uri="{BB962C8B-B14F-4D97-AF65-F5344CB8AC3E}">
        <p14:creationId xmlns:p14="http://schemas.microsoft.com/office/powerpoint/2010/main" val="27705542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Flat or Denormalized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blow up really quickly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Tree>
    <p:extLst>
      <p:ext uri="{BB962C8B-B14F-4D97-AF65-F5344CB8AC3E}">
        <p14:creationId xmlns:p14="http://schemas.microsoft.com/office/powerpoint/2010/main" val="957700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Star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rgbClr val="505050"/>
                    </a:gs>
                    <a:gs pos="100000">
                      <a:srgbClr val="505050"/>
                    </a:gs>
                  </a:gsLst>
                  <a:lin ang="5400000" scaled="0"/>
                </a:gradFill>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4"/>
          <a:stretch>
            <a:fillRect/>
          </a:stretch>
        </p:blipFill>
        <p:spPr>
          <a:xfrm>
            <a:off x="355042" y="2598104"/>
            <a:ext cx="7347328" cy="4032457"/>
          </a:xfrm>
          <a:prstGeom prst="rect">
            <a:avLst/>
          </a:prstGeom>
        </p:spPr>
      </p:pic>
    </p:spTree>
    <p:extLst>
      <p:ext uri="{BB962C8B-B14F-4D97-AF65-F5344CB8AC3E}">
        <p14:creationId xmlns:p14="http://schemas.microsoft.com/office/powerpoint/2010/main" val="17661309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Snowflake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rgbClr val="505050"/>
                    </a:gs>
                    <a:gs pos="100000">
                      <a:srgbClr val="505050"/>
                    </a:gs>
                  </a:gsLst>
                  <a:lin ang="5400000" scaled="0"/>
                </a:gradFill>
                <a:effectLst/>
                <a:uLnTx/>
                <a:uFillTx/>
                <a:latin typeface="+mj-lt"/>
              </a:rPr>
              <a:t>Dim or Fact tables can be the “Many” side of the relationship</a:t>
            </a:r>
            <a:endParaRPr kumimoji="0" lang="en-US" sz="3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4"/>
          <a:stretch>
            <a:fillRect/>
          </a:stretch>
        </p:blipFill>
        <p:spPr>
          <a:xfrm>
            <a:off x="355042" y="2596896"/>
            <a:ext cx="7372729" cy="3556183"/>
          </a:xfrm>
          <a:prstGeom prst="rect">
            <a:avLst/>
          </a:prstGeom>
        </p:spPr>
      </p:pic>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65468"/>
            <a:ext cx="11655840" cy="524527"/>
          </a:xfrm>
        </p:spPr>
        <p:txBody>
          <a:bodyPr vert="horz" wrap="square" lIns="146304" tIns="91440" rIns="146304" bIns="91440" rtlCol="0" anchor="t">
            <a:noAutofit/>
          </a:bodyPr>
          <a:lstStyle/>
          <a:p>
            <a:r>
              <a:rPr lang="en-US" sz="2800" b="1" dirty="0">
                <a:latin typeface="+mn-lt"/>
              </a:rPr>
              <a:t>Granularity &amp; Multiple Fact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4"/>
          <a:stretch>
            <a:fillRect/>
          </a:stretch>
        </p:blipFill>
        <p:spPr>
          <a:xfrm>
            <a:off x="355042" y="2033879"/>
            <a:ext cx="6813900" cy="3410125"/>
          </a:xfrm>
          <a:prstGeom prst="rect">
            <a:avLst/>
          </a:prstGeom>
        </p:spPr>
      </p:pic>
    </p:spTree>
    <p:extLst>
      <p:ext uri="{BB962C8B-B14F-4D97-AF65-F5344CB8AC3E}">
        <p14:creationId xmlns:p14="http://schemas.microsoft.com/office/powerpoint/2010/main" val="17720285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sp>
        <p:nvSpPr>
          <p:cNvPr id="6" name="Rectangle 5"/>
          <p:cNvSpPr/>
          <p:nvPr/>
        </p:nvSpPr>
        <p:spPr bwMode="auto">
          <a:xfrm>
            <a:off x="4947943" y="2346630"/>
            <a:ext cx="1796428"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March_2017</a:t>
            </a:r>
          </a:p>
        </p:txBody>
      </p:sp>
      <p:sp>
        <p:nvSpPr>
          <p:cNvPr id="7" name="TextBox 6"/>
          <p:cNvSpPr txBox="1"/>
          <p:nvPr/>
        </p:nvSpPr>
        <p:spPr>
          <a:xfrm>
            <a:off x="614753" y="2279529"/>
            <a:ext cx="3144387" cy="1015663"/>
          </a:xfrm>
          <a:prstGeom prst="rect">
            <a:avLst/>
          </a:prstGeom>
          <a:noFill/>
        </p:spPr>
        <p:txBody>
          <a:bodyPr wrap="none" rtlCol="0">
            <a:spAutoFit/>
          </a:bodyPr>
          <a:lstStyle/>
          <a:p>
            <a:r>
              <a:rPr lang="en-US" sz="2000" dirty="0"/>
              <a:t>David Moss</a:t>
            </a:r>
          </a:p>
          <a:p>
            <a:r>
              <a:rPr lang="en-US" sz="2000" dirty="0">
                <a:solidFill>
                  <a:schemeClr val="tx1">
                    <a:lumMod val="50000"/>
                    <a:lumOff val="50000"/>
                  </a:schemeClr>
                </a:solidFill>
              </a:rPr>
              <a:t>BI &amp; AI &amp; Power BI Trainer</a:t>
            </a:r>
          </a:p>
          <a:p>
            <a:r>
              <a:rPr lang="en-US" sz="2000" dirty="0">
                <a:solidFill>
                  <a:schemeClr val="tx1">
                    <a:lumMod val="50000"/>
                    <a:lumOff val="50000"/>
                  </a:schemeClr>
                </a:solidFill>
              </a:rPr>
              <a:t>David@wottabyte.com</a:t>
            </a:r>
            <a:endParaRPr lang="en-US" sz="1600" u="sng" dirty="0">
              <a:solidFill>
                <a:srgbClr val="0071C7"/>
              </a:solidFill>
            </a:endParaRP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itle 1"/>
          <p:cNvSpPr txBox="1">
            <a:spLocks/>
          </p:cNvSpPr>
          <p:nvPr/>
        </p:nvSpPr>
        <p:spPr>
          <a:xfrm>
            <a:off x="267500" y="4939696"/>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Let us understand some of the internals of Power BI Desktop !!</a:t>
            </a:r>
          </a:p>
        </p:txBody>
      </p:sp>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r>
              <a:rPr lang="en-US" sz="2800" b="1" dirty="0">
                <a:latin typeface="+mn-lt"/>
              </a:rPr>
              <a:t>Columnar Database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976037690"/>
              </p:ext>
            </p:extLst>
          </p:nvPr>
        </p:nvGraphicFramePr>
        <p:xfrm>
          <a:off x="76856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9037661"/>
              </p:ext>
            </p:extLst>
          </p:nvPr>
        </p:nvGraphicFramePr>
        <p:xfrm>
          <a:off x="694775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p:cNvSpPr/>
          <p:nvPr/>
        </p:nvSpPr>
        <p:spPr bwMode="auto">
          <a:xfrm>
            <a:off x="768562" y="2847294"/>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8562" y="3410018"/>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8562" y="3897763"/>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947752" y="2832408"/>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287624" y="2828263"/>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12064" y="2835196"/>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slower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621487"/>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621487"/>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309676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639312"/>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418185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750331"/>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r>
              <a:rPr lang="en-US" sz="2800" b="1" dirty="0">
                <a:latin typeface="+mn-lt"/>
              </a:rPr>
              <a:t>In-Memory Database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7" name="TextBox 16"/>
          <p:cNvSpPr txBox="1"/>
          <p:nvPr/>
        </p:nvSpPr>
        <p:spPr>
          <a:xfrm>
            <a:off x="355042" y="2852165"/>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19" name="TextBox 18"/>
          <p:cNvSpPr txBox="1"/>
          <p:nvPr/>
        </p:nvSpPr>
        <p:spPr>
          <a:xfrm>
            <a:off x="865" y="1850459"/>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In-Memory Database </a:t>
            </a:r>
          </a:p>
        </p:txBody>
      </p:sp>
      <p:sp>
        <p:nvSpPr>
          <p:cNvPr id="3" name="Rectangle 2"/>
          <p:cNvSpPr/>
          <p:nvPr/>
        </p:nvSpPr>
        <p:spPr>
          <a:xfrm>
            <a:off x="2129640" y="5697731"/>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705219827"/>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17131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8940906"/>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293227710"/>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36915" y="2543048"/>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310657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6616" y="36576"/>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6" name="Rectangle 5"/>
          <p:cNvSpPr/>
          <p:nvPr/>
        </p:nvSpPr>
        <p:spPr>
          <a:xfrm>
            <a:off x="1" y="487"/>
            <a:ext cx="12191136"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stretch>
            <a:fillRect/>
          </a:stretch>
        </p:blipFill>
        <p:spPr>
          <a:xfrm>
            <a:off x="1288982" y="1859544"/>
            <a:ext cx="591706" cy="843496"/>
          </a:xfrm>
          <a:prstGeom prst="rect">
            <a:avLst/>
          </a:prstGeom>
        </p:spPr>
      </p:pic>
      <p:pic>
        <p:nvPicPr>
          <p:cNvPr id="20" name="Picture 19"/>
          <p:cNvPicPr>
            <a:picLocks noChangeAspect="1"/>
          </p:cNvPicPr>
          <p:nvPr/>
        </p:nvPicPr>
        <p:blipFill>
          <a:blip r:embed="rId5"/>
          <a:stretch>
            <a:fillRect/>
          </a:stretch>
        </p:blipFill>
        <p:spPr>
          <a:xfrm>
            <a:off x="4334607" y="1859543"/>
            <a:ext cx="415808" cy="843496"/>
          </a:xfrm>
          <a:prstGeom prst="rect">
            <a:avLst/>
          </a:prstGeom>
        </p:spPr>
      </p:pic>
      <p:pic>
        <p:nvPicPr>
          <p:cNvPr id="21" name="Picture 20"/>
          <p:cNvPicPr>
            <a:picLocks noChangeAspect="1"/>
          </p:cNvPicPr>
          <p:nvPr/>
        </p:nvPicPr>
        <p:blipFill>
          <a:blip r:embed="rId6"/>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7"/>
          <a:srcRect r="49784"/>
          <a:stretch/>
        </p:blipFill>
        <p:spPr>
          <a:xfrm>
            <a:off x="9719565" y="1912000"/>
            <a:ext cx="1489600" cy="791039"/>
          </a:xfrm>
          <a:prstGeom prst="rect">
            <a:avLst/>
          </a:prstGeom>
        </p:spPr>
      </p:pic>
      <p:sp>
        <p:nvSpPr>
          <p:cNvPr id="23" name="TextBox 22"/>
          <p:cNvSpPr txBox="1"/>
          <p:nvPr/>
        </p:nvSpPr>
        <p:spPr>
          <a:xfrm>
            <a:off x="356616" y="36576"/>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spTree>
    <p:extLst>
      <p:ext uri="{BB962C8B-B14F-4D97-AF65-F5344CB8AC3E}">
        <p14:creationId xmlns:p14="http://schemas.microsoft.com/office/powerpoint/2010/main" val="6534714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1909011"/>
            <a:ext cx="12173842" cy="459818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Data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627507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Tree>
    <p:extLst>
      <p:ext uri="{BB962C8B-B14F-4D97-AF65-F5344CB8AC3E}">
        <p14:creationId xmlns:p14="http://schemas.microsoft.com/office/powerpoint/2010/main" val="37403855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Hierarchies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5491122" cy="30315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lower level field onto the parent.</a:t>
            </a:r>
            <a:endParaRPr lang="en-US" sz="2000" b="1" dirty="0">
              <a:solidFill>
                <a:srgbClr val="00B0F0"/>
              </a:solidFill>
            </a:endParaRPr>
          </a:p>
        </p:txBody>
      </p:sp>
      <p:pic>
        <p:nvPicPr>
          <p:cNvPr id="9" name="Picture 8"/>
          <p:cNvPicPr>
            <a:picLocks noChangeAspect="1"/>
          </p:cNvPicPr>
          <p:nvPr/>
        </p:nvPicPr>
        <p:blipFill>
          <a:blip r:embed="rId4"/>
          <a:stretch>
            <a:fillRect/>
          </a:stretch>
        </p:blipFill>
        <p:spPr>
          <a:xfrm>
            <a:off x="6955437" y="968274"/>
            <a:ext cx="2449806" cy="3097644"/>
          </a:xfrm>
          <a:prstGeom prst="rect">
            <a:avLst/>
          </a:prstGeom>
        </p:spPr>
      </p:pic>
      <p:pic>
        <p:nvPicPr>
          <p:cNvPr id="10" name="Picture 9"/>
          <p:cNvPicPr>
            <a:picLocks noChangeAspect="1"/>
          </p:cNvPicPr>
          <p:nvPr/>
        </p:nvPicPr>
        <p:blipFill>
          <a:blip r:embed="rId5"/>
          <a:stretch>
            <a:fillRect/>
          </a:stretch>
        </p:blipFill>
        <p:spPr>
          <a:xfrm>
            <a:off x="3145574" y="4964065"/>
            <a:ext cx="2535698" cy="1272562"/>
          </a:xfrm>
          <a:prstGeom prst="rect">
            <a:avLst/>
          </a:prstGeom>
        </p:spPr>
      </p:pic>
    </p:spTree>
    <p:extLst>
      <p:ext uri="{BB962C8B-B14F-4D97-AF65-F5344CB8AC3E}">
        <p14:creationId xmlns:p14="http://schemas.microsoft.com/office/powerpoint/2010/main" val="9907109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765" dirty="0">
                <a:latin typeface="+mn-lt"/>
                <a:ea typeface="Calibri" panose="020F0502020204030204" pitchFamily="34" charset="0"/>
                <a:cs typeface="Segoe UI" panose="020B0502040204020203" pitchFamily="34" charset="0"/>
              </a:rPr>
              <a:t>You must be connected </a:t>
            </a: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one of the following version of Windows: Windows 7, </a:t>
            </a:r>
          </a:p>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Windows 8, (64-bit preferred), Windows 8.1 or Windows 10 or Windows Server 2008 R2 or Windows Server 2012/R2 </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9 or greater</a:t>
            </a: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765"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765"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765"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77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770" b="1" dirty="0">
                <a:latin typeface="+mn-lt"/>
                <a:ea typeface="Calibri" panose="020F0502020204030204" pitchFamily="34" charset="0"/>
                <a:cs typeface="Segoe UI" panose="020B0502040204020203" pitchFamily="34" charset="0"/>
              </a:rPr>
              <a:t>Download Class Files:</a:t>
            </a:r>
            <a:r>
              <a:rPr lang="en-US" sz="1770" dirty="0">
                <a:latin typeface="+mn-lt"/>
                <a:ea typeface="Calibri" panose="020F0502020204030204" pitchFamily="34" charset="0"/>
                <a:cs typeface="Segoe UI" panose="020B0502040204020203" pitchFamily="34" charset="0"/>
              </a:rPr>
              <a:t> </a:t>
            </a:r>
          </a:p>
          <a:p>
            <a:pPr marL="457200" lvl="0" indent="-457200" defTabSz="896386">
              <a:buFontTx/>
              <a:buChar char="•"/>
              <a:defRPr/>
            </a:pPr>
            <a:r>
              <a:rPr lang="en-US" kern="0" dirty="0">
                <a:latin typeface="+mn-lt"/>
                <a:ea typeface="Calibri" panose="020F0502020204030204" pitchFamily="34" charset="0"/>
                <a:cs typeface="Segoe UI Light" panose="020B0502040204020203" pitchFamily="34" charset="0"/>
              </a:rPr>
              <a:t>Copy Files from your USB to </a:t>
            </a:r>
            <a:r>
              <a:rPr lang="en-US" b="1" kern="0" dirty="0">
                <a:latin typeface="+mn-lt"/>
                <a:ea typeface="Calibri" panose="020F0502020204030204" pitchFamily="34" charset="0"/>
                <a:cs typeface="Segoe UI Light" panose="020B0502040204020203" pitchFamily="34" charset="0"/>
              </a:rPr>
              <a:t>C:\Power </a:t>
            </a:r>
            <a:r>
              <a:rPr lang="en-US" b="1" kern="0" dirty="0" err="1">
                <a:latin typeface="+mn-lt"/>
                <a:ea typeface="Calibri" panose="020F0502020204030204" pitchFamily="34" charset="0"/>
                <a:cs typeface="Segoe UI Light" panose="020B0502040204020203" pitchFamily="34" charset="0"/>
              </a:rPr>
              <a:t>BI_Adv_Model</a:t>
            </a:r>
            <a:r>
              <a:rPr lang="en-US" b="1" kern="0" dirty="0">
                <a:latin typeface="+mn-lt"/>
                <a:ea typeface="Calibri" panose="020F0502020204030204" pitchFamily="34" charset="0"/>
                <a:cs typeface="Segoe UI Light" panose="020B0502040204020203" pitchFamily="34" charset="0"/>
              </a:rPr>
              <a:t>\  </a:t>
            </a:r>
            <a:r>
              <a:rPr lang="en-US" sz="1600" kern="0" dirty="0">
                <a:latin typeface="+mn-lt"/>
                <a:ea typeface="Calibri" panose="020F0502020204030204" pitchFamily="34" charset="0"/>
                <a:cs typeface="Segoe UI Light" panose="020B0502040204020203" pitchFamily="34" charset="0"/>
              </a:rPr>
              <a:t> </a:t>
            </a:r>
            <a:r>
              <a:rPr lang="en-US" dirty="0">
                <a:solidFill>
                  <a:prstClr val="black"/>
                </a:solidFill>
                <a:latin typeface="+mn-lt"/>
                <a:cs typeface="Segoe UI Light" panose="020B0502040204020203" pitchFamily="34" charset="0"/>
              </a:rPr>
              <a:t>(Please return the USBs)</a:t>
            </a:r>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4"/>
              </a:rPr>
              <a:t>www.obvience.com </a:t>
            </a:r>
            <a:r>
              <a:rPr lang="en-US" dirty="0">
                <a:hlinkClick r:id="rId4"/>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188594278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Sort By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 &amp; </a:t>
            </a:r>
            <a:r>
              <a:rPr lang="en-US" sz="3600" i="1" dirty="0">
                <a:solidFill>
                  <a:prstClr val="black"/>
                </a:solidFill>
                <a:latin typeface="Segoe UI" panose="020B0502040204020203" pitchFamily="34" charset="0"/>
                <a:cs typeface="Segoe UI" panose="020B0502040204020203" pitchFamily="34" charset="0"/>
              </a:rPr>
              <a:t>Power BI Desktop </a:t>
            </a:r>
            <a:r>
              <a:rPr lang="en-US" sz="3600" dirty="0">
                <a:solidFill>
                  <a:prstClr val="black"/>
                </a:solidFill>
                <a:latin typeface="Segoe UI" panose="020B0502040204020203" pitchFamily="34" charset="0"/>
                <a:cs typeface="Segoe UI" panose="020B0502040204020203" pitchFamily="34" charset="0"/>
              </a:rPr>
              <a:t>Internals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672683"/>
            <a:ext cx="5491122"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4"/>
          <a:stretch>
            <a:fillRect/>
          </a:stretch>
        </p:blipFill>
        <p:spPr>
          <a:xfrm>
            <a:off x="7574533" y="1781885"/>
            <a:ext cx="3098959" cy="2813195"/>
          </a:xfrm>
          <a:prstGeom prst="rect">
            <a:avLst/>
          </a:prstGeom>
        </p:spPr>
      </p:pic>
      <p:sp>
        <p:nvSpPr>
          <p:cNvPr id="11" name="Rectangle 10"/>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155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1 Lab</a:t>
            </a:r>
          </a:p>
        </p:txBody>
      </p:sp>
      <p:sp>
        <p:nvSpPr>
          <p:cNvPr id="4" name="Rectangle 3"/>
          <p:cNvSpPr/>
          <p:nvPr/>
        </p:nvSpPr>
        <p:spPr>
          <a:xfrm>
            <a:off x="296948" y="1367991"/>
            <a:ext cx="11354582" cy="2185214"/>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up the file </a:t>
            </a:r>
            <a:r>
              <a:rPr lang="en-US" sz="2800" b="1" dirty="0">
                <a:gradFill>
                  <a:gsLst>
                    <a:gs pos="1250">
                      <a:schemeClr val="tx1"/>
                    </a:gs>
                    <a:gs pos="100000">
                      <a:schemeClr val="tx1"/>
                    </a:gs>
                  </a:gsLst>
                  <a:lin ang="5400000" scaled="0"/>
                </a:gradFill>
              </a:rPr>
              <a:t>Student Modeling Pre-class.pbix</a:t>
            </a:r>
          </a:p>
          <a:p>
            <a:pPr marL="457200" indent="-457200">
              <a:buAutoNum type="arabicPeriod"/>
            </a:pPr>
            <a:r>
              <a:rPr lang="en-US" sz="2800" dirty="0">
                <a:gradFill>
                  <a:gsLst>
                    <a:gs pos="1250">
                      <a:schemeClr val="tx1"/>
                    </a:gs>
                    <a:gs pos="100000">
                      <a:schemeClr val="tx1"/>
                    </a:gs>
                  </a:gsLst>
                  <a:lin ang="5400000" scaled="0"/>
                </a:gradFill>
              </a:rPr>
              <a:t>Create the relationships between the tables!</a:t>
            </a:r>
          </a:p>
          <a:p>
            <a:pPr lvl="1"/>
            <a:r>
              <a:rPr lang="en-US" sz="2400" dirty="0">
                <a:gradFill>
                  <a:gsLst>
                    <a:gs pos="1250">
                      <a:schemeClr val="tx1"/>
                    </a:gs>
                    <a:gs pos="100000">
                      <a:schemeClr val="tx1"/>
                    </a:gs>
                  </a:gsLst>
                  <a:lin ang="5400000" scaled="0"/>
                </a:gradFill>
              </a:rPr>
              <a:t>HINT: You may need to preview some of the tables to see what is in them</a:t>
            </a:r>
          </a:p>
          <a:p>
            <a:pPr lvl="1"/>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rPr>
              <a:t>Think about: What sort of data model are you creating?</a:t>
            </a:r>
          </a:p>
        </p:txBody>
      </p:sp>
    </p:spTree>
    <p:extLst>
      <p:ext uri="{BB962C8B-B14F-4D97-AF65-F5344CB8AC3E}">
        <p14:creationId xmlns:p14="http://schemas.microsoft.com/office/powerpoint/2010/main" val="40791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Tree>
    <p:extLst>
      <p:ext uri="{BB962C8B-B14F-4D97-AF65-F5344CB8AC3E}">
        <p14:creationId xmlns:p14="http://schemas.microsoft.com/office/powerpoint/2010/main" val="793478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2</a:t>
            </a:r>
          </a:p>
          <a:p>
            <a:r>
              <a:rPr lang="en-US" sz="6600" b="1" dirty="0">
                <a:solidFill>
                  <a:schemeClr val="tx1"/>
                </a:solidFill>
              </a:rPr>
              <a:t>DAX </a:t>
            </a:r>
            <a:r>
              <a:rPr lang="en-US" sz="6600" b="1" kern="0" dirty="0">
                <a:solidFill>
                  <a:schemeClr val="tx1"/>
                </a:solidFill>
              </a:rPr>
              <a:t>Calculated Columns &amp; Measures</a:t>
            </a:r>
          </a:p>
          <a:p>
            <a:endParaRPr lang="en-US" sz="6600" b="1" i="1" dirty="0">
              <a:solidFill>
                <a:schemeClr val="tx1"/>
              </a:solidFill>
            </a:endParaRPr>
          </a:p>
        </p:txBody>
      </p:sp>
    </p:spTree>
    <p:extLst>
      <p:ext uri="{BB962C8B-B14F-4D97-AF65-F5344CB8AC3E}">
        <p14:creationId xmlns:p14="http://schemas.microsoft.com/office/powerpoint/2010/main" val="6229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095958"/>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0721359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Level Set</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508161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71039" y="5720717"/>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622074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1710219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272242" y="6090926"/>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23271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in DAX vs Custom Column in “Query Editor”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a:stretch>
            <a:fillRect/>
          </a:stretch>
        </p:blipFill>
        <p:spPr>
          <a:xfrm>
            <a:off x="684226" y="2125319"/>
            <a:ext cx="11446401" cy="1931320"/>
          </a:xfrm>
          <a:prstGeom prst="rect">
            <a:avLst/>
          </a:prstGeom>
        </p:spPr>
      </p:pic>
      <p:sp>
        <p:nvSpPr>
          <p:cNvPr id="11" name="Rectangle 10"/>
          <p:cNvSpPr/>
          <p:nvPr/>
        </p:nvSpPr>
        <p:spPr>
          <a:xfrm>
            <a:off x="355042" y="4509275"/>
            <a:ext cx="11379758"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a:stretch>
            <a:fillRect/>
          </a:stretch>
        </p:blipFill>
        <p:spPr>
          <a:xfrm>
            <a:off x="39034" y="2116175"/>
            <a:ext cx="6618376" cy="1931320"/>
          </a:xfrm>
          <a:prstGeom prst="rect">
            <a:avLst/>
          </a:prstGeom>
        </p:spPr>
      </p:pic>
    </p:spTree>
    <p:extLst>
      <p:ext uri="{BB962C8B-B14F-4D97-AF65-F5344CB8AC3E}">
        <p14:creationId xmlns:p14="http://schemas.microsoft.com/office/powerpoint/2010/main" val="158306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6168298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barbarar\AppData\Local\Temp\SNAGHTMLb9024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68" y="2306844"/>
            <a:ext cx="5534025" cy="240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bwMode="auto">
          <a:xfrm>
            <a:off x="2943464" y="3322107"/>
            <a:ext cx="2098800" cy="2048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92429" y="2802498"/>
            <a:ext cx="2063297" cy="24114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Tree>
    <p:extLst>
      <p:ext uri="{BB962C8B-B14F-4D97-AF65-F5344CB8AC3E}">
        <p14:creationId xmlns:p14="http://schemas.microsoft.com/office/powerpoint/2010/main" val="33982090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Tree>
    <p:extLst>
      <p:ext uri="{BB962C8B-B14F-4D97-AF65-F5344CB8AC3E}">
        <p14:creationId xmlns:p14="http://schemas.microsoft.com/office/powerpoint/2010/main" val="38964188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1670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4774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 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Tree>
    <p:extLst>
      <p:ext uri="{BB962C8B-B14F-4D97-AF65-F5344CB8AC3E}">
        <p14:creationId xmlns:p14="http://schemas.microsoft.com/office/powerpoint/2010/main" val="22388366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Tree>
    <p:extLst>
      <p:ext uri="{BB962C8B-B14F-4D97-AF65-F5344CB8AC3E}">
        <p14:creationId xmlns:p14="http://schemas.microsoft.com/office/powerpoint/2010/main" val="39108899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1303337" y="1985462"/>
            <a:ext cx="4407278" cy="3295650"/>
          </a:xfrm>
          <a:prstGeom prst="rect">
            <a:avLst/>
          </a:prstGeom>
        </p:spPr>
      </p:pic>
      <p:pic>
        <p:nvPicPr>
          <p:cNvPr id="5" name="Picture 4"/>
          <p:cNvPicPr>
            <a:picLocks noChangeAspect="1"/>
          </p:cNvPicPr>
          <p:nvPr/>
        </p:nvPicPr>
        <p:blipFill>
          <a:blip r:embed="rId6"/>
          <a:stretch>
            <a:fillRect/>
          </a:stretch>
        </p:blipFill>
        <p:spPr>
          <a:xfrm>
            <a:off x="6230632" y="2647188"/>
            <a:ext cx="1674104" cy="250303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360039" y="5681621"/>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7865987" y="3617587"/>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For an individual visualization</a:t>
            </a:r>
          </a:p>
        </p:txBody>
      </p:sp>
      <p:sp>
        <p:nvSpPr>
          <p:cNvPr id="14" name="Rectangle 13"/>
          <p:cNvSpPr/>
          <p:nvPr/>
        </p:nvSpPr>
        <p:spPr bwMode="auto">
          <a:xfrm>
            <a:off x="6967958" y="3776845"/>
            <a:ext cx="898030" cy="13733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84306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are Default Summarizations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062103"/>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Don’t have to know DAX </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Power BI Team is looking to add easier ways to perform calculations using “Quick Measures” and “Show Value As”</a:t>
            </a:r>
          </a:p>
        </p:txBody>
      </p:sp>
    </p:spTree>
    <p:extLst>
      <p:ext uri="{BB962C8B-B14F-4D97-AF65-F5344CB8AC3E}">
        <p14:creationId xmlns:p14="http://schemas.microsoft.com/office/powerpoint/2010/main" val="40991596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2182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870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3544415598"/>
              </p:ext>
            </p:extLst>
          </p:nvPr>
        </p:nvGraphicFramePr>
        <p:xfrm>
          <a:off x="1048871" y="1331259"/>
          <a:ext cx="10300447" cy="4464012"/>
        </p:xfrm>
        <a:graphic>
          <a:graphicData uri="http://schemas.openxmlformats.org/drawingml/2006/table">
            <a:tbl>
              <a:tblPr firstRow="1">
                <a:tableStyleId>{2D5ABB26-0587-4C30-8999-92F81FD0307C}</a:tableStyleId>
              </a:tblPr>
              <a:tblGrid>
                <a:gridCol w="1877209">
                  <a:extLst>
                    <a:ext uri="{9D8B030D-6E8A-4147-A177-3AD203B41FA5}">
                      <a16:colId xmlns:a16="http://schemas.microsoft.com/office/drawing/2014/main" val="3079094763"/>
                    </a:ext>
                  </a:extLst>
                </a:gridCol>
                <a:gridCol w="391886">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endParaRPr lang="en-US" sz="2400" dirty="0"/>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Module 1</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Basic Data Modeling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Module 2</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Module 3</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Module 4</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Module 5</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Tree>
    <p:extLst>
      <p:ext uri="{BB962C8B-B14F-4D97-AF65-F5344CB8AC3E}">
        <p14:creationId xmlns:p14="http://schemas.microsoft.com/office/powerpoint/2010/main" val="2198211205"/>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Tree>
    <p:extLst>
      <p:ext uri="{BB962C8B-B14F-4D97-AF65-F5344CB8AC3E}">
        <p14:creationId xmlns:p14="http://schemas.microsoft.com/office/powerpoint/2010/main" val="399664690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875642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2205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2 Lab</a:t>
            </a:r>
          </a:p>
        </p:txBody>
      </p:sp>
      <p:sp>
        <p:nvSpPr>
          <p:cNvPr id="4" name="Rectangle 3"/>
          <p:cNvSpPr/>
          <p:nvPr/>
        </p:nvSpPr>
        <p:spPr>
          <a:xfrm>
            <a:off x="296948" y="1367991"/>
            <a:ext cx="11040139" cy="3785652"/>
          </a:xfrm>
          <a:prstGeom prst="rect">
            <a:avLst/>
          </a:prstGeom>
        </p:spPr>
        <p:txBody>
          <a:bodyPr wrap="square">
            <a:spAutoFit/>
          </a:bodyPr>
          <a:lstStyle/>
          <a:p>
            <a:pPr marL="457200" indent="-457200">
              <a:buFont typeface="+mj-lt"/>
              <a:buAutoNum type="arabicPeriod"/>
            </a:pPr>
            <a:r>
              <a:rPr lang="en-US" sz="2400" dirty="0">
                <a:gradFill>
                  <a:gsLst>
                    <a:gs pos="1250">
                      <a:schemeClr val="tx1"/>
                    </a:gs>
                    <a:gs pos="100000">
                      <a:schemeClr val="tx1"/>
                    </a:gs>
                  </a:gsLst>
                  <a:lin ang="5400000" scaled="0"/>
                </a:gradFill>
              </a:rPr>
              <a:t>Create a MEASURE for Total Units Sold </a:t>
            </a:r>
          </a:p>
          <a:p>
            <a:pPr lvl="1"/>
            <a:r>
              <a:rPr lang="en-US" sz="2400" dirty="0">
                <a:gradFill>
                  <a:gsLst>
                    <a:gs pos="1250">
                      <a:schemeClr val="tx1"/>
                    </a:gs>
                    <a:gs pos="100000">
                      <a:schemeClr val="tx1"/>
                    </a:gs>
                  </a:gsLst>
                  <a:lin ang="5400000" scaled="0"/>
                </a:gradFill>
              </a:rPr>
              <a:t>HINT: The formula will probably use SUM()</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Create a CALCULATED COLUMN on the fact table that shows product category and campaign traffic channel combined</a:t>
            </a:r>
          </a:p>
          <a:p>
            <a:pPr lvl="1"/>
            <a:r>
              <a:rPr lang="en-US" sz="2400" i="1" dirty="0">
                <a:gradFill>
                  <a:gsLst>
                    <a:gs pos="1250">
                      <a:schemeClr val="tx1"/>
                    </a:gs>
                    <a:gs pos="100000">
                      <a:schemeClr val="tx1"/>
                    </a:gs>
                  </a:gsLst>
                  <a:lin ang="5400000" scaled="0"/>
                </a:gradFill>
              </a:rPr>
              <a:t>Example</a:t>
            </a:r>
            <a:r>
              <a:rPr lang="en-US" sz="2400" dirty="0">
                <a:gradFill>
                  <a:gsLst>
                    <a:gs pos="1250">
                      <a:schemeClr val="tx1"/>
                    </a:gs>
                    <a:gs pos="100000">
                      <a:schemeClr val="tx1"/>
                    </a:gs>
                  </a:gsLst>
                  <a:lin ang="5400000" scaled="0"/>
                </a:gradFill>
              </a:rPr>
              <a:t>: Urban, Organic Search</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It is fairly easy to see that the CALCULATED COLUMN is working. Create some visuals that allow you to confirm that the Total Units Sold MEASURE is working right</a:t>
            </a:r>
          </a:p>
        </p:txBody>
      </p:sp>
    </p:spTree>
    <p:extLst>
      <p:ext uri="{BB962C8B-B14F-4D97-AF65-F5344CB8AC3E}">
        <p14:creationId xmlns:p14="http://schemas.microsoft.com/office/powerpoint/2010/main" val="219988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Tree>
    <p:extLst>
      <p:ext uri="{BB962C8B-B14F-4D97-AF65-F5344CB8AC3E}">
        <p14:creationId xmlns:p14="http://schemas.microsoft.com/office/powerpoint/2010/main" val="30599717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3</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3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5853550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2184400" y="5970650"/>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923087" y="5970650"/>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4"/>
          <a:stretch>
            <a:fillRect/>
          </a:stretch>
        </p:blipFill>
        <p:spPr>
          <a:xfrm>
            <a:off x="2359814" y="2121332"/>
            <a:ext cx="2682977" cy="3613077"/>
          </a:xfrm>
          <a:prstGeom prst="rect">
            <a:avLst/>
          </a:prstGeom>
        </p:spPr>
      </p:pic>
      <p:pic>
        <p:nvPicPr>
          <p:cNvPr id="11" name="Picture 10"/>
          <p:cNvPicPr>
            <a:picLocks noChangeAspect="1"/>
          </p:cNvPicPr>
          <p:nvPr/>
        </p:nvPicPr>
        <p:blipFill>
          <a:blip r:embed="rId5"/>
          <a:stretch>
            <a:fillRect/>
          </a:stretch>
        </p:blipFill>
        <p:spPr>
          <a:xfrm>
            <a:off x="6923087" y="2121331"/>
            <a:ext cx="3768094" cy="3613077"/>
          </a:xfrm>
          <a:prstGeom prst="rect">
            <a:avLst/>
          </a:prstGeom>
        </p:spPr>
      </p:pic>
    </p:spTree>
    <p:extLst>
      <p:ext uri="{BB962C8B-B14F-4D97-AF65-F5344CB8AC3E}">
        <p14:creationId xmlns:p14="http://schemas.microsoft.com/office/powerpoint/2010/main" val="42558489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985306"/>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81436" y="3387508"/>
            <a:ext cx="3246809" cy="3113237"/>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3" name="Table 2">
            <a:extLst>
              <a:ext uri="{FF2B5EF4-FFF2-40B4-BE49-F238E27FC236}">
                <a16:creationId xmlns:a16="http://schemas.microsoft.com/office/drawing/2014/main" id="{EAFF4244-6676-40E7-9FA6-4C4B802323FC}"/>
              </a:ext>
            </a:extLst>
          </p:cNvPr>
          <p:cNvGraphicFramePr>
            <a:graphicFrameLocks noGrp="1"/>
          </p:cNvGraphicFramePr>
          <p:nvPr>
            <p:extLst>
              <p:ext uri="{D42A27DB-BD31-4B8C-83A1-F6EECF244321}">
                <p14:modId xmlns:p14="http://schemas.microsoft.com/office/powerpoint/2010/main" val="1498022834"/>
              </p:ext>
            </p:extLst>
          </p:nvPr>
        </p:nvGraphicFramePr>
        <p:xfrm>
          <a:off x="1048871" y="1331259"/>
          <a:ext cx="10300447" cy="4464012"/>
        </p:xfrm>
        <a:graphic>
          <a:graphicData uri="http://schemas.openxmlformats.org/drawingml/2006/table">
            <a:tbl>
              <a:tblPr firstRow="1">
                <a:tableStyleId>{2D5ABB26-0587-4C30-8999-92F81FD0307C}</a:tableStyleId>
              </a:tblPr>
              <a:tblGrid>
                <a:gridCol w="1315506">
                  <a:extLst>
                    <a:ext uri="{9D8B030D-6E8A-4147-A177-3AD203B41FA5}">
                      <a16:colId xmlns:a16="http://schemas.microsoft.com/office/drawing/2014/main" val="3079094763"/>
                    </a:ext>
                  </a:extLst>
                </a:gridCol>
                <a:gridCol w="953589">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r>
                        <a:rPr lang="en-US" sz="2400" dirty="0"/>
                        <a:t>1:00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1:10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Basic Data Modeling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2:15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algn="r"/>
                      <a:r>
                        <a:rPr lang="en-US" sz="2400" dirty="0"/>
                        <a:t>3:15 PM</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3:45 PM</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4:15 PM</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4:15 PM</a:t>
                      </a:r>
                    </a:p>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Tree>
    <p:extLst>
      <p:ext uri="{BB962C8B-B14F-4D97-AF65-F5344CB8AC3E}">
        <p14:creationId xmlns:p14="http://schemas.microsoft.com/office/powerpoint/2010/main" val="297561956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Tree>
    <p:extLst>
      <p:ext uri="{BB962C8B-B14F-4D97-AF65-F5344CB8AC3E}">
        <p14:creationId xmlns:p14="http://schemas.microsoft.com/office/powerpoint/2010/main" val="25369593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Tree>
    <p:extLst>
      <p:ext uri="{BB962C8B-B14F-4D97-AF65-F5344CB8AC3E}">
        <p14:creationId xmlns:p14="http://schemas.microsoft.com/office/powerpoint/2010/main" val="198971345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13969880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Add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802153"/>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4"/>
          <a:stretch>
            <a:fillRect/>
          </a:stretch>
        </p:blipFill>
        <p:spPr>
          <a:xfrm>
            <a:off x="355041" y="3408950"/>
            <a:ext cx="6814433" cy="3150875"/>
          </a:xfrm>
          <a:prstGeom prst="rect">
            <a:avLst/>
          </a:prstGeom>
        </p:spPr>
      </p:pic>
    </p:spTree>
    <p:extLst>
      <p:ext uri="{BB962C8B-B14F-4D97-AF65-F5344CB8AC3E}">
        <p14:creationId xmlns:p14="http://schemas.microsoft.com/office/powerpoint/2010/main" val="839882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4"/>
          <a:stretch>
            <a:fillRect/>
          </a:stretch>
        </p:blipFill>
        <p:spPr>
          <a:xfrm>
            <a:off x="6095420" y="2577955"/>
            <a:ext cx="3026217" cy="3250381"/>
          </a:xfrm>
          <a:prstGeom prst="rect">
            <a:avLst/>
          </a:prstGeom>
        </p:spPr>
      </p:pic>
      <p:pic>
        <p:nvPicPr>
          <p:cNvPr id="3" name="Picture 2"/>
          <p:cNvPicPr>
            <a:picLocks noChangeAspect="1"/>
          </p:cNvPicPr>
          <p:nvPr/>
        </p:nvPicPr>
        <p:blipFill>
          <a:blip r:embed="rId5"/>
          <a:stretch>
            <a:fillRect/>
          </a:stretch>
        </p:blipFill>
        <p:spPr>
          <a:xfrm>
            <a:off x="355042" y="2577954"/>
            <a:ext cx="5088294" cy="3250381"/>
          </a:xfrm>
          <a:prstGeom prst="rect">
            <a:avLst/>
          </a:prstGeom>
        </p:spPr>
      </p:pic>
    </p:spTree>
    <p:extLst>
      <p:ext uri="{BB962C8B-B14F-4D97-AF65-F5344CB8AC3E}">
        <p14:creationId xmlns:p14="http://schemas.microsoft.com/office/powerpoint/2010/main" val="41952464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an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4"/>
          <a:stretch>
            <a:fillRect/>
          </a:stretch>
        </p:blipFill>
        <p:spPr>
          <a:xfrm>
            <a:off x="5904841" y="2533046"/>
            <a:ext cx="3941912" cy="3295289"/>
          </a:xfrm>
          <a:prstGeom prst="rect">
            <a:avLst/>
          </a:prstGeom>
        </p:spPr>
      </p:pic>
      <p:pic>
        <p:nvPicPr>
          <p:cNvPr id="3" name="Picture 2"/>
          <p:cNvPicPr>
            <a:picLocks noChangeAspect="1"/>
          </p:cNvPicPr>
          <p:nvPr/>
        </p:nvPicPr>
        <p:blipFill>
          <a:blip r:embed="rId5"/>
          <a:stretch>
            <a:fillRect/>
          </a:stretch>
        </p:blipFill>
        <p:spPr>
          <a:xfrm>
            <a:off x="355042" y="2533045"/>
            <a:ext cx="4891974" cy="3295289"/>
          </a:xfrm>
          <a:prstGeom prst="rect">
            <a:avLst/>
          </a:prstGeom>
        </p:spPr>
      </p:pic>
    </p:spTree>
    <p:extLst>
      <p:ext uri="{BB962C8B-B14F-4D97-AF65-F5344CB8AC3E}">
        <p14:creationId xmlns:p14="http://schemas.microsoft.com/office/powerpoint/2010/main" val="27208214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Ignore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4"/>
          <a:stretch>
            <a:fillRect/>
          </a:stretch>
        </p:blipFill>
        <p:spPr>
          <a:xfrm>
            <a:off x="7321724" y="2731424"/>
            <a:ext cx="3009900" cy="2562225"/>
          </a:xfrm>
          <a:prstGeom prst="rect">
            <a:avLst/>
          </a:prstGeom>
        </p:spPr>
      </p:pic>
      <p:pic>
        <p:nvPicPr>
          <p:cNvPr id="9" name="Picture 8"/>
          <p:cNvPicPr>
            <a:picLocks noChangeAspect="1"/>
          </p:cNvPicPr>
          <p:nvPr/>
        </p:nvPicPr>
        <p:blipFill>
          <a:blip r:embed="rId5"/>
          <a:stretch>
            <a:fillRect/>
          </a:stretch>
        </p:blipFill>
        <p:spPr>
          <a:xfrm>
            <a:off x="355042" y="3139625"/>
            <a:ext cx="6528976" cy="1124262"/>
          </a:xfrm>
          <a:prstGeom prst="rect">
            <a:avLst/>
          </a:prstGeom>
        </p:spPr>
      </p:pic>
    </p:spTree>
    <p:extLst>
      <p:ext uri="{BB962C8B-B14F-4D97-AF65-F5344CB8AC3E}">
        <p14:creationId xmlns:p14="http://schemas.microsoft.com/office/powerpoint/2010/main" val="180501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Update Existing Filter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940653"/>
            <a:ext cx="10858390" cy="369332"/>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4"/>
          <a:stretch>
            <a:fillRect/>
          </a:stretch>
        </p:blipFill>
        <p:spPr>
          <a:xfrm>
            <a:off x="4128915" y="2577954"/>
            <a:ext cx="1471656" cy="1984107"/>
          </a:xfrm>
          <a:prstGeom prst="rect">
            <a:avLst/>
          </a:prstGeom>
        </p:spPr>
      </p:pic>
      <p:pic>
        <p:nvPicPr>
          <p:cNvPr id="5" name="Picture 4"/>
          <p:cNvPicPr>
            <a:picLocks noChangeAspect="1"/>
          </p:cNvPicPr>
          <p:nvPr/>
        </p:nvPicPr>
        <p:blipFill>
          <a:blip r:embed="rId5"/>
          <a:stretch>
            <a:fillRect/>
          </a:stretch>
        </p:blipFill>
        <p:spPr>
          <a:xfrm>
            <a:off x="355042" y="2577953"/>
            <a:ext cx="3715462" cy="3793030"/>
          </a:xfrm>
          <a:prstGeom prst="rect">
            <a:avLst/>
          </a:prstGeom>
        </p:spPr>
      </p:pic>
    </p:spTree>
    <p:extLst>
      <p:ext uri="{BB962C8B-B14F-4D97-AF65-F5344CB8AC3E}">
        <p14:creationId xmlns:p14="http://schemas.microsoft.com/office/powerpoint/2010/main" val="21071416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Advanced Power BI Courses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12" name="Diagram 11"/>
          <p:cNvGraphicFramePr/>
          <p:nvPr>
            <p:extLst>
              <p:ext uri="{D42A27DB-BD31-4B8C-83A1-F6EECF244321}">
                <p14:modId xmlns:p14="http://schemas.microsoft.com/office/powerpoint/2010/main" val="2775459394"/>
              </p:ext>
            </p:extLst>
          </p:nvPr>
        </p:nvGraphicFramePr>
        <p:xfrm>
          <a:off x="1842655" y="1551708"/>
          <a:ext cx="8714509" cy="4572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06750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Tree>
    <p:extLst>
      <p:ext uri="{BB962C8B-B14F-4D97-AF65-F5344CB8AC3E}">
        <p14:creationId xmlns:p14="http://schemas.microsoft.com/office/powerpoint/2010/main" val="38373215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863548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499639" y="572071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Tree>
    <p:extLst>
      <p:ext uri="{BB962C8B-B14F-4D97-AF65-F5344CB8AC3E}">
        <p14:creationId xmlns:p14="http://schemas.microsoft.com/office/powerpoint/2010/main" val="26838351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306348786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36909"/>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023" y="638789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Tree>
    <p:extLst>
      <p:ext uri="{BB962C8B-B14F-4D97-AF65-F5344CB8AC3E}">
        <p14:creationId xmlns:p14="http://schemas.microsoft.com/office/powerpoint/2010/main" val="404072271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Tree>
    <p:extLst>
      <p:ext uri="{BB962C8B-B14F-4D97-AF65-F5344CB8AC3E}">
        <p14:creationId xmlns:p14="http://schemas.microsoft.com/office/powerpoint/2010/main" val="24003928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Measures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Tree>
    <p:extLst>
      <p:ext uri="{BB962C8B-B14F-4D97-AF65-F5344CB8AC3E}">
        <p14:creationId xmlns:p14="http://schemas.microsoft.com/office/powerpoint/2010/main" val="1405360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2034399" y="5018915"/>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017608" y="3465771"/>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42562" y="5027119"/>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4065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ND</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Q3</a:t>
            </a:r>
          </a:p>
        </p:txBody>
      </p:sp>
    </p:spTree>
    <p:extLst>
      <p:ext uri="{BB962C8B-B14F-4D97-AF65-F5344CB8AC3E}">
        <p14:creationId xmlns:p14="http://schemas.microsoft.com/office/powerpoint/2010/main" val="9253785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3</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5"/>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5"/>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1</a:t>
            </a:r>
          </a:p>
          <a:p>
            <a:r>
              <a:rPr lang="en-US" sz="6600" b="1" dirty="0">
                <a:solidFill>
                  <a:schemeClr val="tx1"/>
                </a:solidFill>
              </a:rPr>
              <a:t>Basic Data Modeling &amp;</a:t>
            </a:r>
          </a:p>
          <a:p>
            <a:r>
              <a:rPr lang="en-US" sz="6600" b="1" i="1" dirty="0">
                <a:solidFill>
                  <a:schemeClr val="tx1"/>
                </a:solidFill>
              </a:rPr>
              <a:t>Power BI Desktop</a:t>
            </a:r>
            <a:r>
              <a:rPr lang="en-US" sz="6600" b="1" dirty="0">
                <a:solidFill>
                  <a:schemeClr val="tx1"/>
                </a:solidFill>
              </a:rPr>
              <a:t> Internals</a:t>
            </a:r>
            <a:endParaRPr lang="en-US" sz="6600" b="1" i="1" dirty="0">
              <a:solidFill>
                <a:schemeClr val="tx1"/>
              </a:solidFill>
            </a:endParaRP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5"/>
          <a:stretch>
            <a:fillRect/>
          </a:stretch>
        </p:blipFill>
        <p:spPr>
          <a:xfrm>
            <a:off x="1516299" y="2313501"/>
            <a:ext cx="3124361" cy="2292468"/>
          </a:xfrm>
          <a:prstGeom prst="rect">
            <a:avLst/>
          </a:prstGeom>
        </p:spPr>
      </p:pic>
    </p:spTree>
    <p:extLst>
      <p:ext uri="{BB962C8B-B14F-4D97-AF65-F5344CB8AC3E}">
        <p14:creationId xmlns:p14="http://schemas.microsoft.com/office/powerpoint/2010/main" val="42723893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71830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Tree>
    <p:extLst>
      <p:ext uri="{BB962C8B-B14F-4D97-AF65-F5344CB8AC3E}">
        <p14:creationId xmlns:p14="http://schemas.microsoft.com/office/powerpoint/2010/main" val="375629654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Tree>
    <p:extLst>
      <p:ext uri="{BB962C8B-B14F-4D97-AF65-F5344CB8AC3E}">
        <p14:creationId xmlns:p14="http://schemas.microsoft.com/office/powerpoint/2010/main" val="268928601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609820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Function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407949" y="2252319"/>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11949"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72950" y="3819675"/>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17141" y="5854700"/>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Tree>
    <p:extLst>
      <p:ext uri="{BB962C8B-B14F-4D97-AF65-F5344CB8AC3E}">
        <p14:creationId xmlns:p14="http://schemas.microsoft.com/office/powerpoint/2010/main" val="407720774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Applications of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2" y="1672683"/>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2560589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524884"/>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524884"/>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524884"/>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497179"/>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497179"/>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497179"/>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537410" y="5478379"/>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Tree>
    <p:extLst>
      <p:ext uri="{BB962C8B-B14F-4D97-AF65-F5344CB8AC3E}">
        <p14:creationId xmlns:p14="http://schemas.microsoft.com/office/powerpoint/2010/main" val="172211118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All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07343" cy="369332"/>
          </a:xfrm>
          <a:prstGeom prst="rect">
            <a:avLst/>
          </a:prstGeom>
        </p:spPr>
        <p:txBody>
          <a:bodyPr wrap="non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Tree>
    <p:extLst>
      <p:ext uri="{BB962C8B-B14F-4D97-AF65-F5344CB8AC3E}">
        <p14:creationId xmlns:p14="http://schemas.microsoft.com/office/powerpoint/2010/main" val="6893316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1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988023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ALL versions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Tree>
    <p:extLst>
      <p:ext uri="{BB962C8B-B14F-4D97-AF65-F5344CB8AC3E}">
        <p14:creationId xmlns:p14="http://schemas.microsoft.com/office/powerpoint/2010/main" val="316668670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Distinct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1" y="2744760"/>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Tree>
    <p:extLst>
      <p:ext uri="{BB962C8B-B14F-4D97-AF65-F5344CB8AC3E}">
        <p14:creationId xmlns:p14="http://schemas.microsoft.com/office/powerpoint/2010/main" val="17559110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662681"/>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3057860"/>
            <a:ext cx="1791013" cy="3459482"/>
          </a:xfrm>
          <a:prstGeom prst="rect">
            <a:avLst/>
          </a:prstGeom>
          <a:ln w="3175">
            <a:noFill/>
          </a:ln>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Basic Table Functions – Return Filtered Set of Rows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355042" y="2125319"/>
            <a:ext cx="10241977" cy="646331"/>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3052062"/>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3273393"/>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883069"/>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659682"/>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38048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Tree>
    <p:extLst>
      <p:ext uri="{BB962C8B-B14F-4D97-AF65-F5344CB8AC3E}">
        <p14:creationId xmlns:p14="http://schemas.microsoft.com/office/powerpoint/2010/main" val="117356625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a:t>
            </a:r>
            <a:r>
              <a:rPr lang="en-US" sz="2800" b="1" dirty="0">
                <a:latin typeface="+mn-lt"/>
              </a:rPr>
              <a:t>–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37393457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4"/>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Tree>
    <p:extLst>
      <p:ext uri="{BB962C8B-B14F-4D97-AF65-F5344CB8AC3E}">
        <p14:creationId xmlns:p14="http://schemas.microsoft.com/office/powerpoint/2010/main" val="96778813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gradFill>
                  <a:gsLst>
                    <a:gs pos="1250">
                      <a:srgbClr val="505050"/>
                    </a:gs>
                    <a:gs pos="100000">
                      <a:srgbClr val="505050"/>
                    </a:gs>
                  </a:gsLst>
                  <a:lin ang="5400000" scaled="0"/>
                </a:gradFill>
                <a:latin typeface="Segoe UI"/>
              </a:rPr>
              <a:t>Table Functions Application – Iterators</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5"/>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Tree>
    <p:extLst>
      <p:ext uri="{BB962C8B-B14F-4D97-AF65-F5344CB8AC3E}">
        <p14:creationId xmlns:p14="http://schemas.microsoft.com/office/powerpoint/2010/main" val="419216699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Row Context in a Measure – Iterator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4"/>
          <a:stretch>
            <a:fillRect/>
          </a:stretch>
        </p:blipFill>
        <p:spPr>
          <a:xfrm>
            <a:off x="5112077" y="3921334"/>
            <a:ext cx="1577554" cy="1306895"/>
          </a:xfrm>
          <a:prstGeom prst="rect">
            <a:avLst/>
          </a:prstGeom>
        </p:spPr>
      </p:pic>
    </p:spTree>
    <p:extLst>
      <p:ext uri="{BB962C8B-B14F-4D97-AF65-F5344CB8AC3E}">
        <p14:creationId xmlns:p14="http://schemas.microsoft.com/office/powerpoint/2010/main" val="415610343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634741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Iterator Function Example 2 – Dynamic Segmentation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1300146" cy="1477328"/>
          </a:xfrm>
          <a:prstGeom prst="rect">
            <a:avLst/>
          </a:prstGeom>
        </p:spPr>
        <p:txBody>
          <a:bodyPr wrap="square">
            <a:spAutoFit/>
          </a:bodyPr>
          <a:lstStyle/>
          <a:p>
            <a:r>
              <a:rPr lang="en-US" b="1" dirty="0">
                <a:solidFill>
                  <a:srgbClr val="00B0F0"/>
                </a:solidFill>
              </a:rPr>
              <a:t>Sales Velocity Segment = IF(</a:t>
            </a:r>
          </a:p>
          <a:p>
            <a:r>
              <a:rPr lang="en-US" b="1" dirty="0">
                <a:solidFill>
                  <a:srgbClr val="00B0F0"/>
                </a:solidFill>
              </a:rPr>
              <a:t>                                              SUMX(RELATEDTABLE(Sales), Sales[Sales Amount])&gt;=200000,                     </a:t>
            </a:r>
          </a:p>
          <a:p>
            <a:r>
              <a:rPr lang="en-US" b="1" dirty="0">
                <a:solidFill>
                  <a:srgbClr val="00B0F0"/>
                </a:solidFill>
              </a:rPr>
              <a:t>                                             “High  Velocity”, </a:t>
            </a:r>
          </a:p>
          <a:p>
            <a:r>
              <a:rPr lang="en-US" b="1" dirty="0">
                <a:solidFill>
                  <a:srgbClr val="00B0F0"/>
                </a:solidFill>
              </a:rPr>
              <a:t>                                             “Low Velocity”</a:t>
            </a:r>
          </a:p>
          <a:p>
            <a:r>
              <a:rPr lang="en-US" b="1" dirty="0">
                <a:solidFill>
                  <a:srgbClr val="00B0F0"/>
                </a:solidFill>
              </a:rPr>
              <a:t>                                             )</a:t>
            </a:r>
          </a:p>
        </p:txBody>
      </p:sp>
    </p:spTree>
    <p:extLst>
      <p:ext uri="{BB962C8B-B14F-4D97-AF65-F5344CB8AC3E}">
        <p14:creationId xmlns:p14="http://schemas.microsoft.com/office/powerpoint/2010/main" val="4207518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LIGHT COLOR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3.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9227</Words>
  <Application>Microsoft Office PowerPoint</Application>
  <PresentationFormat>Widescreen</PresentationFormat>
  <Paragraphs>1597</Paragraphs>
  <Slides>125</Slides>
  <Notes>125</Notes>
  <HiddenSlides>2</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125</vt:i4>
      </vt:variant>
    </vt:vector>
  </HeadingPairs>
  <TitlesOfParts>
    <vt:vector size="144" baseType="lpstr">
      <vt:lpstr>ＭＳ Ｐゴシック</vt:lpstr>
      <vt:lpstr>Arial</vt:lpstr>
      <vt:lpstr>Calibri</vt:lpstr>
      <vt:lpstr>Calibri Light</vt:lpstr>
      <vt:lpstr>Consolas</vt:lpstr>
      <vt:lpstr>Courier New</vt:lpstr>
      <vt:lpstr>Segoe Semibold</vt:lpstr>
      <vt:lpstr>Segoe UI</vt:lpstr>
      <vt:lpstr>Segoe UI Light</vt:lpstr>
      <vt:lpstr>Segoe UI Semibold</vt:lpstr>
      <vt:lpstr>Times New Roman</vt:lpstr>
      <vt:lpstr>Wingdings</vt:lpstr>
      <vt:lpstr>1_STB Conversations 2013</vt:lpstr>
      <vt:lpstr>1_LIGHT COLOR TEMPLATE</vt:lpstr>
      <vt:lpstr>SSAS Tabular vs Multidimensional</vt:lpstr>
      <vt:lpstr>2_LIGHT COLOR TEMPLATE</vt:lpstr>
      <vt:lpstr>2_STB Conversations 2013</vt:lpstr>
      <vt:lpstr>3_LIGHT COLOR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Data model?</vt:lpstr>
      <vt:lpstr>Components of a data model – Fact Table</vt:lpstr>
      <vt:lpstr>Components of a data model – Dim Table</vt:lpstr>
      <vt:lpstr>Components of a data model - Relationships</vt:lpstr>
      <vt:lpstr>Data Model Brings Facts and Dimensions Together </vt:lpstr>
      <vt:lpstr>Flat or Denormalized schema</vt:lpstr>
      <vt:lpstr>Star Schema</vt:lpstr>
      <vt:lpstr>Snowflake Schema</vt:lpstr>
      <vt:lpstr>Granularity &amp; Multiple Fact </vt:lpstr>
      <vt:lpstr>What is unique about Power BI Desktop</vt:lpstr>
      <vt:lpstr>Columnar Database</vt:lpstr>
      <vt:lpstr>In-Memory Database</vt:lpstr>
      <vt:lpstr>How Power BI Compresses Data – Dictionary Encoding</vt:lpstr>
      <vt:lpstr>How Power BI Compresses Data – Run Length Encoding</vt:lpstr>
      <vt:lpstr>Practical Example of Compression</vt:lpstr>
      <vt:lpstr>Phases in Building a Power BI Desktop File</vt:lpstr>
      <vt:lpstr>Key takeaways to design a good Power BI Desktop data model</vt:lpstr>
      <vt:lpstr>Data Types</vt:lpstr>
      <vt:lpstr>Hierarchies</vt:lpstr>
      <vt:lpstr>Sort By Column</vt:lpstr>
      <vt:lpstr>PowerPoint Presentation</vt:lpstr>
      <vt:lpstr>PowerPoint Presentation</vt:lpstr>
      <vt:lpstr>PowerPoint Presentation</vt:lpstr>
      <vt:lpstr>PowerPoint Presentation</vt:lpstr>
      <vt:lpstr>PowerPoint Presentation</vt:lpstr>
      <vt:lpstr>Path to DAX Expertise</vt:lpstr>
      <vt:lpstr>PowerPoint Presentation</vt:lpstr>
      <vt:lpstr>What is a Calculated Column?</vt:lpstr>
      <vt:lpstr>Calculated Column in DAX vs Custom Column in “Query Editor”</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What is a Default Summarization?</vt:lpstr>
      <vt:lpstr>Why are Default Summarizations useful?</vt:lpstr>
      <vt:lpstr>What is a Measure?</vt:lpstr>
      <vt:lpstr>Measure, Use Case 1: Using One Measure in Another</vt:lpstr>
      <vt:lpstr>Measure, Use Case 2: More Complex Calculations</vt:lpstr>
      <vt:lpstr>When is a Measure Evaluated?</vt:lpstr>
      <vt:lpstr>Calculated Column vs. Measure - When to Use What</vt:lpstr>
      <vt:lpstr>PowerPoint Presentation</vt:lpstr>
      <vt:lpstr>PowerPoint Presentation</vt:lpstr>
      <vt:lpstr>PowerPoint Presentation</vt:lpstr>
      <vt:lpstr>PowerPoint Presentation</vt:lpstr>
      <vt:lpstr>PATH to DAX Expertise</vt:lpstr>
      <vt:lpstr>Why is CALCULATE Useful?</vt:lpstr>
      <vt:lpstr>Here is how you do it with CALCULATE</vt:lpstr>
      <vt:lpstr>Anatomy of CALCULATE</vt:lpstr>
      <vt:lpstr>CALCULATE – Steps in Evaluating the CALCULATE Function</vt:lpstr>
      <vt:lpstr>CALCULATE – The Most Important Function in DAX</vt:lpstr>
      <vt:lpstr>CALCULATE – Add Filter</vt:lpstr>
      <vt:lpstr>CALCULATE – The Most Important Function in DAX</vt:lpstr>
      <vt:lpstr>CALCULATE – Ignore an Existing Filter</vt:lpstr>
      <vt:lpstr>CALCULATE – Ignore an Existing Filter</vt:lpstr>
      <vt:lpstr>CALCULATE – Ignore Existing Filter</vt:lpstr>
      <vt:lpstr>CALCULATE – The Most Important Function in DAX</vt:lpstr>
      <vt:lpstr>CALCULATE – Update Existing Filter</vt:lpstr>
      <vt:lpstr>CALCULATE – The Most Important Function in DAX</vt:lpstr>
      <vt:lpstr>PowerPoint Presentation</vt:lpstr>
      <vt:lpstr>PowerPoint Presentation</vt:lpstr>
      <vt:lpstr>PATH to DAX Expertise</vt:lpstr>
      <vt:lpstr>Evaluation Context</vt:lpstr>
      <vt:lpstr>Row context in Calculated Column</vt:lpstr>
      <vt:lpstr>Evaluation Context</vt:lpstr>
      <vt:lpstr>Filter Context in Measures</vt:lpstr>
      <vt:lpstr>Filter Context in a Measure – Example 2</vt:lpstr>
      <vt:lpstr>Filter Context in a Measure – Example 3</vt:lpstr>
      <vt:lpstr>Filter Context in a Measure</vt:lpstr>
      <vt:lpstr>Filter Context and Multiple Tables </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DAX Function Types</vt:lpstr>
      <vt:lpstr>Applications of Table functions</vt:lpstr>
      <vt:lpstr>Basic TABLE functions</vt:lpstr>
      <vt:lpstr>Basic Table functions – Return All Rows</vt:lpstr>
      <vt:lpstr>Basic Table functions – ALL versions</vt:lpstr>
      <vt:lpstr>Basic Table Functions – Return Distinct Rows</vt:lpstr>
      <vt:lpstr>Basic Table Functions – Return Filtered Set of Rows</vt:lpstr>
      <vt:lpstr>DAX Iterator Functions Take Advantage of Evaluation Context</vt:lpstr>
      <vt:lpstr>Table Functions Application – Iterators</vt:lpstr>
      <vt:lpstr>Table Functions Application – Iterators</vt:lpstr>
      <vt:lpstr>Table Functions Application – Iterators</vt:lpstr>
      <vt:lpstr>Row Context in a Measure – Iterator Functions</vt:lpstr>
      <vt:lpstr>Why Can an Iterator be a Better Approach then a Calculated Column?</vt:lpstr>
      <vt:lpstr>Iterator Function Example 2 – Dynamic Segmentation</vt:lpstr>
      <vt:lpstr>CALCULATE – Converting Row Context to Filter Context (Example 1) </vt:lpstr>
      <vt:lpstr>Iterator Function Example 3   – Ranking Using Iterators in Calc. Column  – CALCULATE to convert Row Context to Filter Context</vt:lpstr>
      <vt:lpstr>Other Iterator Functions</vt:lpstr>
      <vt:lpstr>Table Functions –  Summary and Application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Month Over Month</vt:lpstr>
      <vt:lpstr>Monthly Active Users</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2018-06-04T11:00:17Z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